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8"/>
  </p:notesMasterIdLst>
  <p:handoutMasterIdLst>
    <p:handoutMasterId r:id="rId69"/>
  </p:handoutMasterIdLst>
  <p:sldIdLst>
    <p:sldId id="258" r:id="rId6"/>
    <p:sldId id="259" r:id="rId7"/>
    <p:sldId id="260" r:id="rId8"/>
    <p:sldId id="261" r:id="rId9"/>
    <p:sldId id="262" r:id="rId10"/>
    <p:sldId id="263" r:id="rId11"/>
    <p:sldId id="267" r:id="rId12"/>
    <p:sldId id="264" r:id="rId13"/>
    <p:sldId id="265" r:id="rId14"/>
    <p:sldId id="266" r:id="rId15"/>
    <p:sldId id="268" r:id="rId16"/>
    <p:sldId id="329" r:id="rId17"/>
    <p:sldId id="330" r:id="rId18"/>
    <p:sldId id="331" r:id="rId19"/>
    <p:sldId id="332" r:id="rId20"/>
    <p:sldId id="333" r:id="rId21"/>
    <p:sldId id="334" r:id="rId22"/>
    <p:sldId id="335" r:id="rId23"/>
    <p:sldId id="336" r:id="rId24"/>
    <p:sldId id="337" r:id="rId25"/>
    <p:sldId id="338" r:id="rId26"/>
    <p:sldId id="269" r:id="rId27"/>
    <p:sldId id="270" r:id="rId28"/>
    <p:sldId id="271" r:id="rId29"/>
    <p:sldId id="273" r:id="rId30"/>
    <p:sldId id="274" r:id="rId31"/>
    <p:sldId id="278" r:id="rId32"/>
    <p:sldId id="279" r:id="rId33"/>
    <p:sldId id="276" r:id="rId34"/>
    <p:sldId id="277" r:id="rId35"/>
    <p:sldId id="287" r:id="rId36"/>
    <p:sldId id="280" r:id="rId37"/>
    <p:sldId id="288" r:id="rId38"/>
    <p:sldId id="289" r:id="rId39"/>
    <p:sldId id="292" r:id="rId40"/>
    <p:sldId id="290" r:id="rId41"/>
    <p:sldId id="291" r:id="rId42"/>
    <p:sldId id="296" r:id="rId43"/>
    <p:sldId id="297" r:id="rId44"/>
    <p:sldId id="298" r:id="rId45"/>
    <p:sldId id="299" r:id="rId46"/>
    <p:sldId id="300" r:id="rId47"/>
    <p:sldId id="301" r:id="rId48"/>
    <p:sldId id="302" r:id="rId49"/>
    <p:sldId id="303" r:id="rId50"/>
    <p:sldId id="304" r:id="rId51"/>
    <p:sldId id="340" r:id="rId52"/>
    <p:sldId id="341" r:id="rId53"/>
    <p:sldId id="342" r:id="rId54"/>
    <p:sldId id="343" r:id="rId55"/>
    <p:sldId id="344" r:id="rId56"/>
    <p:sldId id="345" r:id="rId57"/>
    <p:sldId id="306" r:id="rId58"/>
    <p:sldId id="320" r:id="rId59"/>
    <p:sldId id="321" r:id="rId60"/>
    <p:sldId id="322" r:id="rId61"/>
    <p:sldId id="323" r:id="rId62"/>
    <p:sldId id="324" r:id="rId63"/>
    <p:sldId id="325" r:id="rId64"/>
    <p:sldId id="326" r:id="rId65"/>
    <p:sldId id="327" r:id="rId66"/>
    <p:sldId id="328"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DBFE3-3987-4B7C-B25A-0B1BB6749EFB}" v="6" dt="2021-09-27T04:27:34.040"/>
    <p1510:client id="{A0914190-D996-4174-B03B-95189AF97606}" v="1" dt="2021-09-27T06:18:58.171"/>
    <p1510:client id="{A2C83046-AB6A-49F3-9B99-3A6DE8848DEB}" v="1" dt="2021-09-14T14:40:53.142"/>
    <p1510:client id="{C807430E-D9CE-45D3-A6C7-16C06662752E}" v="1" dt="2021-09-09T15:02:58.082"/>
    <p1510:client id="{DA6EBC1D-6462-4AB8-9F21-E8B9E09CD1F8}" v="4" dt="2021-09-29T13:51:46.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9" autoAdjust="0"/>
    <p:restoredTop sz="95812" autoAdjust="0"/>
  </p:normalViewPr>
  <p:slideViewPr>
    <p:cSldViewPr>
      <p:cViewPr varScale="1">
        <p:scale>
          <a:sx n="67" d="100"/>
          <a:sy n="67" d="100"/>
        </p:scale>
        <p:origin x="1428" y="60"/>
      </p:cViewPr>
      <p:guideLst>
        <p:guide orient="horz" pos="2160"/>
        <p:guide pos="2880"/>
      </p:guideLst>
    </p:cSldViewPr>
  </p:slideViewPr>
  <p:notesTextViewPr>
    <p:cViewPr>
      <p:scale>
        <a:sx n="1" d="1"/>
        <a:sy n="1" d="1"/>
      </p:scale>
      <p:origin x="0" y="0"/>
    </p:cViewPr>
  </p:notesTextViewPr>
  <p:notesViewPr>
    <p:cSldViewPr>
      <p:cViewPr varScale="1">
        <p:scale>
          <a:sx n="67" d="100"/>
          <a:sy n="67" d="100"/>
        </p:scale>
        <p:origin x="-311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Sunil" userId="S::sneha.prc19cs045@providence.edu.in::9c2b8193-4c54-4be5-81f4-e0e334248840" providerId="AD" clId="Web-{C807430E-D9CE-45D3-A6C7-16C06662752E}"/>
    <pc:docChg chg="modSld">
      <pc:chgData name="Sneha Sunil" userId="S::sneha.prc19cs045@providence.edu.in::9c2b8193-4c54-4be5-81f4-e0e334248840" providerId="AD" clId="Web-{C807430E-D9CE-45D3-A6C7-16C06662752E}" dt="2021-09-09T15:02:58.082" v="0"/>
      <pc:docMkLst>
        <pc:docMk/>
      </pc:docMkLst>
      <pc:sldChg chg="addSp">
        <pc:chgData name="Sneha Sunil" userId="S::sneha.prc19cs045@providence.edu.in::9c2b8193-4c54-4be5-81f4-e0e334248840" providerId="AD" clId="Web-{C807430E-D9CE-45D3-A6C7-16C06662752E}" dt="2021-09-09T15:02:58.082" v="0"/>
        <pc:sldMkLst>
          <pc:docMk/>
          <pc:sldMk cId="1925618280" sldId="288"/>
        </pc:sldMkLst>
        <pc:spChg chg="add">
          <ac:chgData name="Sneha Sunil" userId="S::sneha.prc19cs045@providence.edu.in::9c2b8193-4c54-4be5-81f4-e0e334248840" providerId="AD" clId="Web-{C807430E-D9CE-45D3-A6C7-16C06662752E}" dt="2021-09-09T15:02:58.082" v="0"/>
          <ac:spMkLst>
            <pc:docMk/>
            <pc:sldMk cId="1925618280" sldId="288"/>
            <ac:spMk id="5" creationId="{43B8716A-0079-437A-ACD7-80168E76CA86}"/>
          </ac:spMkLst>
        </pc:spChg>
      </pc:sldChg>
    </pc:docChg>
  </pc:docChgLst>
  <pc:docChgLst>
    <pc:chgData name="Anu Johnson" userId="S::anu.prc19cs012@providence.edu.in::6f35d352-6db1-4371-8699-dfe71836ef81" providerId="AD" clId="Web-{DA6EBC1D-6462-4AB8-9F21-E8B9E09CD1F8}"/>
    <pc:docChg chg="modSld">
      <pc:chgData name="Anu Johnson" userId="S::anu.prc19cs012@providence.edu.in::6f35d352-6db1-4371-8699-dfe71836ef81" providerId="AD" clId="Web-{DA6EBC1D-6462-4AB8-9F21-E8B9E09CD1F8}" dt="2021-09-29T13:51:46.825" v="3" actId="1076"/>
      <pc:docMkLst>
        <pc:docMk/>
      </pc:docMkLst>
      <pc:sldChg chg="modSp">
        <pc:chgData name="Anu Johnson" userId="S::anu.prc19cs012@providence.edu.in::6f35d352-6db1-4371-8699-dfe71836ef81" providerId="AD" clId="Web-{DA6EBC1D-6462-4AB8-9F21-E8B9E09CD1F8}" dt="2021-09-29T13:51:46.825" v="3" actId="1076"/>
        <pc:sldMkLst>
          <pc:docMk/>
          <pc:sldMk cId="3425889165" sldId="333"/>
        </pc:sldMkLst>
        <pc:picChg chg="mod">
          <ac:chgData name="Anu Johnson" userId="S::anu.prc19cs012@providence.edu.in::6f35d352-6db1-4371-8699-dfe71836ef81" providerId="AD" clId="Web-{DA6EBC1D-6462-4AB8-9F21-E8B9E09CD1F8}" dt="2021-09-29T13:51:46.825" v="3" actId="1076"/>
          <ac:picMkLst>
            <pc:docMk/>
            <pc:sldMk cId="3425889165" sldId="333"/>
            <ac:picMk id="5" creationId="{00000000-0000-0000-0000-000000000000}"/>
          </ac:picMkLst>
        </pc:picChg>
      </pc:sldChg>
    </pc:docChg>
  </pc:docChgLst>
  <pc:docChgLst>
    <pc:chgData name="Sneha Sunil" userId="S::sneha.prc19cs045@providence.edu.in::9c2b8193-4c54-4be5-81f4-e0e334248840" providerId="AD" clId="Web-{A2C83046-AB6A-49F3-9B99-3A6DE8848DEB}"/>
    <pc:docChg chg="modSld">
      <pc:chgData name="Sneha Sunil" userId="S::sneha.prc19cs045@providence.edu.in::9c2b8193-4c54-4be5-81f4-e0e334248840" providerId="AD" clId="Web-{A2C83046-AB6A-49F3-9B99-3A6DE8848DEB}" dt="2021-09-14T14:40:53.142" v="0"/>
      <pc:docMkLst>
        <pc:docMk/>
      </pc:docMkLst>
      <pc:sldChg chg="addSp">
        <pc:chgData name="Sneha Sunil" userId="S::sneha.prc19cs045@providence.edu.in::9c2b8193-4c54-4be5-81f4-e0e334248840" providerId="AD" clId="Web-{A2C83046-AB6A-49F3-9B99-3A6DE8848DEB}" dt="2021-09-14T14:40:53.142" v="0"/>
        <pc:sldMkLst>
          <pc:docMk/>
          <pc:sldMk cId="18489922" sldId="258"/>
        </pc:sldMkLst>
        <pc:spChg chg="add">
          <ac:chgData name="Sneha Sunil" userId="S::sneha.prc19cs045@providence.edu.in::9c2b8193-4c54-4be5-81f4-e0e334248840" providerId="AD" clId="Web-{A2C83046-AB6A-49F3-9B99-3A6DE8848DEB}" dt="2021-09-14T14:40:53.142" v="0"/>
          <ac:spMkLst>
            <pc:docMk/>
            <pc:sldMk cId="18489922" sldId="258"/>
            <ac:spMk id="3" creationId="{35232C74-E530-4599-9404-36D94401BD6D}"/>
          </ac:spMkLst>
        </pc:spChg>
      </pc:sldChg>
    </pc:docChg>
  </pc:docChgLst>
  <pc:docChgLst>
    <pc:chgData name="Anu Johnson" userId="S::anu.prc19cs012@providence.edu.in::6f35d352-6db1-4371-8699-dfe71836ef81" providerId="AD" clId="Web-{2FADBFE3-3987-4B7C-B25A-0B1BB6749EFB}"/>
    <pc:docChg chg="modSld">
      <pc:chgData name="Anu Johnson" userId="S::anu.prc19cs012@providence.edu.in::6f35d352-6db1-4371-8699-dfe71836ef81" providerId="AD" clId="Web-{2FADBFE3-3987-4B7C-B25A-0B1BB6749EFB}" dt="2021-09-27T04:27:33.102" v="2" actId="20577"/>
      <pc:docMkLst>
        <pc:docMk/>
      </pc:docMkLst>
      <pc:sldChg chg="modSp">
        <pc:chgData name="Anu Johnson" userId="S::anu.prc19cs012@providence.edu.in::6f35d352-6db1-4371-8699-dfe71836ef81" providerId="AD" clId="Web-{2FADBFE3-3987-4B7C-B25A-0B1BB6749EFB}" dt="2021-09-27T04:27:33.102" v="2" actId="20577"/>
        <pc:sldMkLst>
          <pc:docMk/>
          <pc:sldMk cId="18489922" sldId="258"/>
        </pc:sldMkLst>
        <pc:spChg chg="mod">
          <ac:chgData name="Anu Johnson" userId="S::anu.prc19cs012@providence.edu.in::6f35d352-6db1-4371-8699-dfe71836ef81" providerId="AD" clId="Web-{2FADBFE3-3987-4B7C-B25A-0B1BB6749EFB}" dt="2021-09-27T04:27:33.102" v="2" actId="20577"/>
          <ac:spMkLst>
            <pc:docMk/>
            <pc:sldMk cId="18489922" sldId="258"/>
            <ac:spMk id="3" creationId="{35232C74-E530-4599-9404-36D94401BD6D}"/>
          </ac:spMkLst>
        </pc:spChg>
      </pc:sldChg>
    </pc:docChg>
  </pc:docChgLst>
  <pc:docChgLst>
    <pc:chgData name="Jeswin Joy" userId="S::jeswin.prc19cs029@providence.edu.in::797aedf4-a09f-466b-a4a5-02b062af5808" providerId="AD" clId="Web-{A0914190-D996-4174-B03B-95189AF97606}"/>
    <pc:docChg chg="modSld">
      <pc:chgData name="Jeswin Joy" userId="S::jeswin.prc19cs029@providence.edu.in::797aedf4-a09f-466b-a4a5-02b062af5808" providerId="AD" clId="Web-{A0914190-D996-4174-B03B-95189AF97606}" dt="2021-09-27T06:18:58.171" v="0" actId="1076"/>
      <pc:docMkLst>
        <pc:docMk/>
      </pc:docMkLst>
      <pc:sldChg chg="modSp">
        <pc:chgData name="Jeswin Joy" userId="S::jeswin.prc19cs029@providence.edu.in::797aedf4-a09f-466b-a4a5-02b062af5808" providerId="AD" clId="Web-{A0914190-D996-4174-B03B-95189AF97606}" dt="2021-09-27T06:18:58.171" v="0" actId="1076"/>
        <pc:sldMkLst>
          <pc:docMk/>
          <pc:sldMk cId="3425889165" sldId="333"/>
        </pc:sldMkLst>
        <pc:picChg chg="mod">
          <ac:chgData name="Jeswin Joy" userId="S::jeswin.prc19cs029@providence.edu.in::797aedf4-a09f-466b-a4a5-02b062af5808" providerId="AD" clId="Web-{A0914190-D996-4174-B03B-95189AF97606}" dt="2021-09-27T06:18:58.171" v="0" actId="1076"/>
          <ac:picMkLst>
            <pc:docMk/>
            <pc:sldMk cId="3425889165" sldId="333"/>
            <ac:picMk id="5"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5414D3-662E-4021-A3BF-138F40B32F76}" type="datetimeFigureOut">
              <a:rPr lang="en-US" smtClean="0"/>
              <a:t>9/29/2021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8E215B-9301-43D1-90B9-C64C114CDA17}" type="slidenum">
              <a:rPr lang="en-US" smtClean="0"/>
              <a:t>‹#›</a:t>
            </a:fld>
            <a:endParaRPr lang="en-US" dirty="0"/>
          </a:p>
        </p:txBody>
      </p:sp>
    </p:spTree>
    <p:extLst>
      <p:ext uri="{BB962C8B-B14F-4D97-AF65-F5344CB8AC3E}">
        <p14:creationId xmlns:p14="http://schemas.microsoft.com/office/powerpoint/2010/main" val="3651088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603D75-AFDD-40C6-8B40-F01B3A828911}" type="datetimeFigureOut">
              <a:rPr lang="en-US" smtClean="0"/>
              <a:pPr/>
              <a:t>9/29/2021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F9A25B-78D2-4E74-8DF7-4164AB747EE4}" type="slidenum">
              <a:rPr lang="en-US" smtClean="0"/>
              <a:pPr/>
              <a:t>‹#›</a:t>
            </a:fld>
            <a:endParaRPr lang="en-US" dirty="0"/>
          </a:p>
        </p:txBody>
      </p:sp>
    </p:spTree>
    <p:extLst>
      <p:ext uri="{BB962C8B-B14F-4D97-AF65-F5344CB8AC3E}">
        <p14:creationId xmlns:p14="http://schemas.microsoft.com/office/powerpoint/2010/main" val="200377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879">
              <a:defRPr>
                <a:solidFill>
                  <a:schemeClr val="tx1"/>
                </a:solidFill>
                <a:latin typeface="Times New Roman" pitchFamily="18" charset="0"/>
              </a:defRPr>
            </a:lvl1pPr>
            <a:lvl2pPr marL="735892" indent="-283035" defTabSz="941879">
              <a:defRPr>
                <a:solidFill>
                  <a:schemeClr val="tx1"/>
                </a:solidFill>
                <a:latin typeface="Times New Roman" pitchFamily="18" charset="0"/>
              </a:defRPr>
            </a:lvl2pPr>
            <a:lvl3pPr marL="1132142" indent="-226428" defTabSz="941879">
              <a:defRPr>
                <a:solidFill>
                  <a:schemeClr val="tx1"/>
                </a:solidFill>
                <a:latin typeface="Times New Roman" pitchFamily="18" charset="0"/>
              </a:defRPr>
            </a:lvl3pPr>
            <a:lvl4pPr marL="1584998" indent="-226428" defTabSz="941879">
              <a:defRPr>
                <a:solidFill>
                  <a:schemeClr val="tx1"/>
                </a:solidFill>
                <a:latin typeface="Times New Roman" pitchFamily="18" charset="0"/>
              </a:defRPr>
            </a:lvl4pPr>
            <a:lvl5pPr marL="2037855" indent="-226428" defTabSz="941879">
              <a:defRPr>
                <a:solidFill>
                  <a:schemeClr val="tx1"/>
                </a:solidFill>
                <a:latin typeface="Times New Roman" pitchFamily="18" charset="0"/>
              </a:defRPr>
            </a:lvl5pPr>
            <a:lvl6pPr marL="2490711" indent="-226428" defTabSz="941879" eaLnBrk="0" fontAlgn="base" hangingPunct="0">
              <a:spcBef>
                <a:spcPct val="0"/>
              </a:spcBef>
              <a:spcAft>
                <a:spcPct val="0"/>
              </a:spcAft>
              <a:defRPr>
                <a:solidFill>
                  <a:schemeClr val="tx1"/>
                </a:solidFill>
                <a:latin typeface="Times New Roman" pitchFamily="18" charset="0"/>
              </a:defRPr>
            </a:lvl6pPr>
            <a:lvl7pPr marL="2943568" indent="-226428" defTabSz="941879" eaLnBrk="0" fontAlgn="base" hangingPunct="0">
              <a:spcBef>
                <a:spcPct val="0"/>
              </a:spcBef>
              <a:spcAft>
                <a:spcPct val="0"/>
              </a:spcAft>
              <a:defRPr>
                <a:solidFill>
                  <a:schemeClr val="tx1"/>
                </a:solidFill>
                <a:latin typeface="Times New Roman" pitchFamily="18" charset="0"/>
              </a:defRPr>
            </a:lvl7pPr>
            <a:lvl8pPr marL="3396425" indent="-226428" defTabSz="941879" eaLnBrk="0" fontAlgn="base" hangingPunct="0">
              <a:spcBef>
                <a:spcPct val="0"/>
              </a:spcBef>
              <a:spcAft>
                <a:spcPct val="0"/>
              </a:spcAft>
              <a:defRPr>
                <a:solidFill>
                  <a:schemeClr val="tx1"/>
                </a:solidFill>
                <a:latin typeface="Times New Roman" pitchFamily="18" charset="0"/>
              </a:defRPr>
            </a:lvl8pPr>
            <a:lvl9pPr marL="3849281" indent="-226428" defTabSz="941879" eaLnBrk="0" fontAlgn="base" hangingPunct="0">
              <a:spcBef>
                <a:spcPct val="0"/>
              </a:spcBef>
              <a:spcAft>
                <a:spcPct val="0"/>
              </a:spcAft>
              <a:defRPr>
                <a:solidFill>
                  <a:schemeClr val="tx1"/>
                </a:solidFill>
                <a:latin typeface="Times New Roman" pitchFamily="18" charset="0"/>
              </a:defRPr>
            </a:lvl9pPr>
          </a:lstStyle>
          <a:p>
            <a:fld id="{FC707E7C-17BB-49C5-947D-03FB7D5791CC}" type="slidenum">
              <a:rPr lang="en-US">
                <a:solidFill>
                  <a:srgbClr val="000000"/>
                </a:solidFill>
              </a:rPr>
              <a:pPr/>
              <a:t>1</a:t>
            </a:fld>
            <a:endParaRPr lang="en-US" dirty="0">
              <a:solidFill>
                <a:srgbClr val="000000"/>
              </a:solidFill>
            </a:endParaRPr>
          </a:p>
        </p:txBody>
      </p:sp>
      <p:sp>
        <p:nvSpPr>
          <p:cNvPr id="66563" name="Rectangle 2"/>
          <p:cNvSpPr>
            <a:spLocks noGrp="1" noRot="1" noChangeAspect="1" noChangeArrowheads="1" noTextEdit="1"/>
          </p:cNvSpPr>
          <p:nvPr>
            <p:ph type="sldImg"/>
          </p:nvPr>
        </p:nvSpPr>
        <p:spPr>
          <a:xfrm>
            <a:off x="1152525" y="692150"/>
            <a:ext cx="4552950" cy="3416300"/>
          </a:xfrm>
          <a:ln cap="flat"/>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21" tIns="48733" rIns="94321" bIns="48733"/>
          <a:lstStyle/>
          <a:p>
            <a:pPr>
              <a:lnSpc>
                <a:spcPct val="40000"/>
              </a:lnSpc>
            </a:pPr>
            <a:r>
              <a:rPr lang="en-US" dirty="0"/>
              <a:t>                                                                                                                                                                                                                            </a:t>
            </a:r>
            <a:endParaRPr lang="ar-EG"/>
          </a:p>
        </p:txBody>
      </p:sp>
    </p:spTree>
    <p:extLst>
      <p:ext uri="{BB962C8B-B14F-4D97-AF65-F5344CB8AC3E}">
        <p14:creationId xmlns:p14="http://schemas.microsoft.com/office/powerpoint/2010/main" val="87383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E73F71-AC82-437C-AF2D-C44AABAC5ECB}" type="slidenum">
              <a:rPr lang="en-US"/>
              <a:pPr/>
              <a:t>25</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8604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DC6DB-ED2D-43AC-A836-56F0A10B69A6}" type="slidenum">
              <a:rPr lang="en-US"/>
              <a:pPr/>
              <a:t>26</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4406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8E022B-2681-4600-90B1-4A2385760B99}" type="slidenum">
              <a:rPr lang="en-US"/>
              <a:pPr/>
              <a:t>28</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836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4ABD1D-5759-4BE9-95E7-351AD7366685}" type="slidenum">
              <a:rPr lang="en-US"/>
              <a:pPr/>
              <a:t>29</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034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782C44-CCDE-457B-B787-332255733514}" type="slidenum">
              <a:rPr lang="en-US"/>
              <a:pPr/>
              <a:t>30</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8165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Line 6"/>
          <p:cNvSpPr>
            <a:spLocks noChangeShapeType="1"/>
          </p:cNvSpPr>
          <p:nvPr/>
        </p:nvSpPr>
        <p:spPr bwMode="auto">
          <a:xfrm>
            <a:off x="685800" y="1295400"/>
            <a:ext cx="7772400" cy="0"/>
          </a:xfrm>
          <a:prstGeom prst="line">
            <a:avLst/>
          </a:prstGeom>
          <a:noFill/>
          <a:ln w="50800">
            <a:solidFill>
              <a:srgbClr val="CC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latin typeface="Times New Roman" pitchFamily="18" charset="0"/>
            </a:endParaRPr>
          </a:p>
        </p:txBody>
      </p:sp>
      <p:sp>
        <p:nvSpPr>
          <p:cNvPr id="5" name="Line 7"/>
          <p:cNvSpPr>
            <a:spLocks noChangeShapeType="1"/>
          </p:cNvSpPr>
          <p:nvPr/>
        </p:nvSpPr>
        <p:spPr bwMode="auto">
          <a:xfrm>
            <a:off x="685800" y="6324600"/>
            <a:ext cx="777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latin typeface="Times New Roman" pitchFamily="18" charset="0"/>
            </a:endParaRPr>
          </a:p>
        </p:txBody>
      </p:sp>
      <p:sp>
        <p:nvSpPr>
          <p:cNvPr id="6" name="Text Box 18"/>
          <p:cNvSpPr txBox="1">
            <a:spLocks noChangeArrowheads="1"/>
          </p:cNvSpPr>
          <p:nvPr/>
        </p:nvSpPr>
        <p:spPr bwMode="auto">
          <a:xfrm>
            <a:off x="2555875" y="3744913"/>
            <a:ext cx="31289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defRPr/>
            </a:pPr>
            <a:r>
              <a:rPr lang="en-US" dirty="0">
                <a:solidFill>
                  <a:srgbClr val="000000"/>
                </a:solidFill>
                <a:latin typeface="Comic Sans MS" pitchFamily="66" charset="0"/>
              </a:rPr>
              <a:t>Topics covered:</a:t>
            </a:r>
          </a:p>
          <a:p>
            <a:pPr eaLnBrk="0" fontAlgn="base" hangingPunct="0">
              <a:spcBef>
                <a:spcPct val="0"/>
              </a:spcBef>
              <a:spcAft>
                <a:spcPct val="0"/>
              </a:spcAft>
              <a:defRPr/>
            </a:pPr>
            <a:r>
              <a:rPr lang="en-US" dirty="0">
                <a:solidFill>
                  <a:srgbClr val="000000"/>
                </a:solidFill>
                <a:latin typeface="Comic Sans MS" pitchFamily="66" charset="0"/>
              </a:rPr>
              <a:t>Course outline and schedule</a:t>
            </a:r>
          </a:p>
          <a:p>
            <a:pPr eaLnBrk="0" fontAlgn="base" hangingPunct="0">
              <a:spcBef>
                <a:spcPct val="0"/>
              </a:spcBef>
              <a:spcAft>
                <a:spcPct val="0"/>
              </a:spcAft>
              <a:defRPr/>
            </a:pPr>
            <a:r>
              <a:rPr lang="en-US" dirty="0">
                <a:solidFill>
                  <a:srgbClr val="000000"/>
                </a:solidFill>
                <a:latin typeface="Comic Sans MS" pitchFamily="66" charset="0"/>
              </a:rPr>
              <a:t>Introduction</a:t>
            </a:r>
          </a:p>
        </p:txBody>
      </p:sp>
      <p:sp>
        <p:nvSpPr>
          <p:cNvPr id="3074" name="Rectangle 2"/>
          <p:cNvSpPr>
            <a:spLocks noGrp="1" noChangeArrowheads="1"/>
          </p:cNvSpPr>
          <p:nvPr>
            <p:ph type="ctrTitle" sz="quarter"/>
          </p:nvPr>
        </p:nvSpPr>
        <p:spPr>
          <a:xfrm>
            <a:off x="685800" y="1752600"/>
            <a:ext cx="7772400" cy="1143000"/>
          </a:xfrm>
        </p:spPr>
        <p:txBody>
          <a:bodyPr/>
          <a:lstStyle>
            <a:lvl1pPr>
              <a:defRPr/>
            </a:lvl1pPr>
          </a:lstStyle>
          <a:p>
            <a:r>
              <a:rPr lang="en-US"/>
              <a:t>Click to edit Master title style</a:t>
            </a:r>
          </a:p>
        </p:txBody>
      </p:sp>
      <p:sp>
        <p:nvSpPr>
          <p:cNvPr id="3075" name="Rectangle 3"/>
          <p:cNvSpPr>
            <a:spLocks noGrp="1" noChangeArrowheads="1"/>
          </p:cNvSpPr>
          <p:nvPr>
            <p:ph type="subTitle" sz="quarter" idx="1"/>
          </p:nvPr>
        </p:nvSpPr>
        <p:spPr>
          <a:xfrm>
            <a:off x="652463" y="2438400"/>
            <a:ext cx="7772400" cy="3657600"/>
          </a:xfrm>
        </p:spPr>
        <p:txBody>
          <a:bodyPr/>
          <a:lstStyle>
            <a:lvl1pPr marL="0" indent="0" algn="ctr">
              <a:buFont typeface="Wingdings" pitchFamily="2" charset="2"/>
              <a:buNone/>
              <a:defRPr/>
            </a:lvl1pPr>
          </a:lstStyle>
          <a:p>
            <a:r>
              <a:rPr lang="en-US"/>
              <a:t>Click to edit Master subtitle style</a:t>
            </a:r>
          </a:p>
        </p:txBody>
      </p:sp>
      <p:sp>
        <p:nvSpPr>
          <p:cNvPr id="7" name="Rectangle 4"/>
          <p:cNvSpPr>
            <a:spLocks noGrp="1" noChangeArrowheads="1"/>
          </p:cNvSpPr>
          <p:nvPr>
            <p:ph type="ftr" sz="quarter" idx="10"/>
          </p:nvPr>
        </p:nvSpPr>
        <p:spPr>
          <a:xfrm>
            <a:off x="685800" y="6400800"/>
            <a:ext cx="5334000" cy="304800"/>
          </a:xfrm>
        </p:spPr>
        <p:txBody>
          <a:bodyPr/>
          <a:lstStyle>
            <a:lvl1pPr>
              <a:defRPr u="sng">
                <a:latin typeface="Comic Sans MS" pitchFamily="66" charset="0"/>
              </a:defRPr>
            </a:lvl1pPr>
          </a:lstStyle>
          <a:p>
            <a:pPr>
              <a:defRPr/>
            </a:pPr>
            <a:endParaRPr lang="en-US" dirty="0"/>
          </a:p>
        </p:txBody>
      </p:sp>
      <p:sp>
        <p:nvSpPr>
          <p:cNvPr id="8" name="Rectangle 5"/>
          <p:cNvSpPr>
            <a:spLocks noGrp="1" noChangeArrowheads="1"/>
          </p:cNvSpPr>
          <p:nvPr>
            <p:ph type="sldNum" sz="quarter" idx="11"/>
          </p:nvPr>
        </p:nvSpPr>
        <p:spPr>
          <a:xfrm>
            <a:off x="6553200" y="6400800"/>
            <a:ext cx="1905000" cy="304800"/>
          </a:xfrm>
        </p:spPr>
        <p:txBody>
          <a:bodyPr/>
          <a:lstStyle>
            <a:lvl1pPr>
              <a:defRPr u="sng"/>
            </a:lvl1pPr>
          </a:lstStyle>
          <a:p>
            <a:pPr>
              <a:defRPr/>
            </a:pPr>
            <a:endParaRPr lang="ar-EG"/>
          </a:p>
        </p:txBody>
      </p:sp>
      <p:sp>
        <p:nvSpPr>
          <p:cNvPr id="9" name="Rectangle 8"/>
          <p:cNvSpPr>
            <a:spLocks noGrp="1" noChangeArrowheads="1"/>
          </p:cNvSpPr>
          <p:nvPr>
            <p:ph type="dt" sz="quarter"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3312205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5" name="Rectangle 5"/>
          <p:cNvSpPr>
            <a:spLocks noGrp="1" noChangeArrowheads="1"/>
          </p:cNvSpPr>
          <p:nvPr>
            <p:ph type="sldNum" sz="quarter" idx="11"/>
          </p:nvPr>
        </p:nvSpPr>
        <p:spPr/>
        <p:txBody>
          <a:bodyPr/>
          <a:lstStyle>
            <a:lvl1pPr>
              <a:defRPr u="sng"/>
            </a:lvl1pPr>
          </a:lstStyle>
          <a:p>
            <a:pPr>
              <a:defRPr/>
            </a:pPr>
            <a:fld id="{275E1ACA-3491-4895-B3F7-634AFCEB7324}" type="slidenum">
              <a:rPr lang="en-US"/>
              <a:pPr>
                <a:defRPr/>
              </a:pPr>
              <a:t>‹#›</a:t>
            </a:fld>
            <a:endParaRPr lang="en-US" dirty="0"/>
          </a:p>
        </p:txBody>
      </p:sp>
      <p:sp>
        <p:nvSpPr>
          <p:cNvPr id="6"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7987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7896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7896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5" name="Rectangle 5"/>
          <p:cNvSpPr>
            <a:spLocks noGrp="1" noChangeArrowheads="1"/>
          </p:cNvSpPr>
          <p:nvPr>
            <p:ph type="sldNum" sz="quarter" idx="11"/>
          </p:nvPr>
        </p:nvSpPr>
        <p:spPr/>
        <p:txBody>
          <a:bodyPr/>
          <a:lstStyle>
            <a:lvl1pPr>
              <a:defRPr u="sng"/>
            </a:lvl1pPr>
          </a:lstStyle>
          <a:p>
            <a:pPr>
              <a:defRPr/>
            </a:pPr>
            <a:fld id="{E2D8EC2B-2814-4ED6-A74E-DCF8B2A48D46}" type="slidenum">
              <a:rPr lang="en-US"/>
              <a:pPr>
                <a:defRPr/>
              </a:pPr>
              <a:t>‹#›</a:t>
            </a:fld>
            <a:endParaRPr lang="en-US" dirty="0"/>
          </a:p>
        </p:txBody>
      </p:sp>
      <p:sp>
        <p:nvSpPr>
          <p:cNvPr id="6"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4169943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013585" y="893190"/>
            <a:ext cx="5116829"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09812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Liberation Sans Narrow"/>
                <a:cs typeface="Liberation Sans Narrow"/>
              </a:defRPr>
            </a:lvl1pPr>
          </a:lstStyle>
          <a:p>
            <a:endParaRPr/>
          </a:p>
        </p:txBody>
      </p:sp>
      <p:sp>
        <p:nvSpPr>
          <p:cNvPr id="3" name="Holder 3"/>
          <p:cNvSpPr>
            <a:spLocks noGrp="1"/>
          </p:cNvSpPr>
          <p:nvPr>
            <p:ph type="body" idx="1"/>
          </p:nvPr>
        </p:nvSpPr>
        <p:spPr/>
        <p:txBody>
          <a:bodyPr lIns="0" tIns="0" rIns="0" bIns="0"/>
          <a:lstStyle>
            <a:lvl1pPr>
              <a:defRPr sz="1700" b="0" i="0">
                <a:solidFill>
                  <a:schemeClr val="bg1"/>
                </a:solidFill>
                <a:latin typeface="Liberation Sans Narrow"/>
                <a:cs typeface="Liberation Sans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897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Liberation Sans Narrow"/>
                <a:cs typeface="Liberation Sans Narrow"/>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88656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Liberation Sans Narrow"/>
                <a:cs typeface="Liberation Sans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5543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8705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5" name="Rectangle 5"/>
          <p:cNvSpPr>
            <a:spLocks noGrp="1" noChangeArrowheads="1"/>
          </p:cNvSpPr>
          <p:nvPr>
            <p:ph type="sldNum" sz="quarter" idx="11"/>
          </p:nvPr>
        </p:nvSpPr>
        <p:spPr/>
        <p:txBody>
          <a:bodyPr/>
          <a:lstStyle>
            <a:lvl1pPr>
              <a:defRPr u="sng"/>
            </a:lvl1pPr>
          </a:lstStyle>
          <a:p>
            <a:pPr>
              <a:defRPr/>
            </a:pPr>
            <a:fld id="{8B7DAF4A-A537-4964-9760-C1F73530472B}" type="slidenum">
              <a:rPr lang="en-US"/>
              <a:pPr>
                <a:defRPr/>
              </a:pPr>
              <a:t>‹#›</a:t>
            </a:fld>
            <a:endParaRPr lang="en-US" dirty="0"/>
          </a:p>
        </p:txBody>
      </p:sp>
      <p:sp>
        <p:nvSpPr>
          <p:cNvPr id="6"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358108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5" name="Rectangle 5"/>
          <p:cNvSpPr>
            <a:spLocks noGrp="1" noChangeArrowheads="1"/>
          </p:cNvSpPr>
          <p:nvPr>
            <p:ph type="sldNum" sz="quarter" idx="11"/>
          </p:nvPr>
        </p:nvSpPr>
        <p:spPr/>
        <p:txBody>
          <a:bodyPr/>
          <a:lstStyle>
            <a:lvl1pPr>
              <a:defRPr u="sng"/>
            </a:lvl1pPr>
          </a:lstStyle>
          <a:p>
            <a:pPr>
              <a:defRPr/>
            </a:pPr>
            <a:fld id="{05E47EB9-4743-443F-BDBF-67798B70F02B}" type="slidenum">
              <a:rPr lang="en-US"/>
              <a:pPr>
                <a:defRPr/>
              </a:pPr>
              <a:t>‹#›</a:t>
            </a:fld>
            <a:endParaRPr lang="en-US" dirty="0"/>
          </a:p>
        </p:txBody>
      </p:sp>
      <p:sp>
        <p:nvSpPr>
          <p:cNvPr id="6"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2254638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46200"/>
            <a:ext cx="3810000" cy="4900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46200"/>
            <a:ext cx="3810000" cy="4900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6" name="Rectangle 5"/>
          <p:cNvSpPr>
            <a:spLocks noGrp="1" noChangeArrowheads="1"/>
          </p:cNvSpPr>
          <p:nvPr>
            <p:ph type="sldNum" sz="quarter" idx="11"/>
          </p:nvPr>
        </p:nvSpPr>
        <p:spPr/>
        <p:txBody>
          <a:bodyPr/>
          <a:lstStyle>
            <a:lvl1pPr>
              <a:defRPr u="sng"/>
            </a:lvl1pPr>
          </a:lstStyle>
          <a:p>
            <a:pPr>
              <a:defRPr/>
            </a:pPr>
            <a:fld id="{CAD6D041-005F-45EB-9038-984AA6364E5C}" type="slidenum">
              <a:rPr lang="en-US"/>
              <a:pPr>
                <a:defRPr/>
              </a:pPr>
              <a:t>‹#›</a:t>
            </a:fld>
            <a:endParaRPr lang="en-US" dirty="0"/>
          </a:p>
        </p:txBody>
      </p:sp>
      <p:sp>
        <p:nvSpPr>
          <p:cNvPr id="7"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38617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8" name="Rectangle 5"/>
          <p:cNvSpPr>
            <a:spLocks noGrp="1" noChangeArrowheads="1"/>
          </p:cNvSpPr>
          <p:nvPr>
            <p:ph type="sldNum" sz="quarter" idx="11"/>
          </p:nvPr>
        </p:nvSpPr>
        <p:spPr/>
        <p:txBody>
          <a:bodyPr/>
          <a:lstStyle>
            <a:lvl1pPr>
              <a:defRPr u="sng"/>
            </a:lvl1pPr>
          </a:lstStyle>
          <a:p>
            <a:pPr>
              <a:defRPr/>
            </a:pPr>
            <a:fld id="{6A6B4BA7-844E-41C0-A0CD-64CAE6F847FF}" type="slidenum">
              <a:rPr lang="en-US"/>
              <a:pPr>
                <a:defRPr/>
              </a:pPr>
              <a:t>‹#›</a:t>
            </a:fld>
            <a:endParaRPr lang="en-US" dirty="0"/>
          </a:p>
        </p:txBody>
      </p:sp>
      <p:sp>
        <p:nvSpPr>
          <p:cNvPr id="9"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292415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4" name="Rectangle 5"/>
          <p:cNvSpPr>
            <a:spLocks noGrp="1" noChangeArrowheads="1"/>
          </p:cNvSpPr>
          <p:nvPr>
            <p:ph type="sldNum" sz="quarter" idx="11"/>
          </p:nvPr>
        </p:nvSpPr>
        <p:spPr/>
        <p:txBody>
          <a:bodyPr/>
          <a:lstStyle>
            <a:lvl1pPr>
              <a:defRPr u="sng"/>
            </a:lvl1pPr>
          </a:lstStyle>
          <a:p>
            <a:pPr>
              <a:defRPr/>
            </a:pPr>
            <a:fld id="{A6E6CD6A-821E-4109-892A-804BEFA6C0E9}" type="slidenum">
              <a:rPr lang="en-US"/>
              <a:pPr>
                <a:defRPr/>
              </a:pPr>
              <a:t>‹#›</a:t>
            </a:fld>
            <a:endParaRPr lang="en-US" dirty="0"/>
          </a:p>
        </p:txBody>
      </p:sp>
      <p:sp>
        <p:nvSpPr>
          <p:cNvPr id="5"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1900424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3" name="Rectangle 5"/>
          <p:cNvSpPr>
            <a:spLocks noGrp="1" noChangeArrowheads="1"/>
          </p:cNvSpPr>
          <p:nvPr>
            <p:ph type="sldNum" sz="quarter" idx="11"/>
          </p:nvPr>
        </p:nvSpPr>
        <p:spPr/>
        <p:txBody>
          <a:bodyPr/>
          <a:lstStyle>
            <a:lvl1pPr>
              <a:defRPr u="sng"/>
            </a:lvl1pPr>
          </a:lstStyle>
          <a:p>
            <a:pPr>
              <a:defRPr/>
            </a:pPr>
            <a:fld id="{A1EDE7F4-0CB4-458F-9E69-AF45E8D1ED1F}" type="slidenum">
              <a:rPr lang="en-US"/>
              <a:pPr>
                <a:defRPr/>
              </a:pPr>
              <a:t>‹#›</a:t>
            </a:fld>
            <a:endParaRPr lang="en-US" dirty="0"/>
          </a:p>
        </p:txBody>
      </p:sp>
      <p:sp>
        <p:nvSpPr>
          <p:cNvPr id="4"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3987041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6" name="Rectangle 5"/>
          <p:cNvSpPr>
            <a:spLocks noGrp="1" noChangeArrowheads="1"/>
          </p:cNvSpPr>
          <p:nvPr>
            <p:ph type="sldNum" sz="quarter" idx="11"/>
          </p:nvPr>
        </p:nvSpPr>
        <p:spPr/>
        <p:txBody>
          <a:bodyPr/>
          <a:lstStyle>
            <a:lvl1pPr>
              <a:defRPr u="sng"/>
            </a:lvl1pPr>
          </a:lstStyle>
          <a:p>
            <a:pPr>
              <a:defRPr/>
            </a:pPr>
            <a:fld id="{8EAD5DB1-A8AD-4A30-BE60-3CA5C44F433E}" type="slidenum">
              <a:rPr lang="en-US"/>
              <a:pPr>
                <a:defRPr/>
              </a:pPr>
              <a:t>‹#›</a:t>
            </a:fld>
            <a:endParaRPr lang="en-US" dirty="0"/>
          </a:p>
        </p:txBody>
      </p:sp>
      <p:sp>
        <p:nvSpPr>
          <p:cNvPr id="7"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657985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p:txBody>
          <a:bodyPr/>
          <a:lstStyle>
            <a:lvl1pPr>
              <a:defRPr u="sng">
                <a:latin typeface="Comic Sans MS" pitchFamily="66" charset="0"/>
              </a:defRPr>
            </a:lvl1pPr>
          </a:lstStyle>
          <a:p>
            <a:pPr>
              <a:defRPr/>
            </a:pPr>
            <a:endParaRPr lang="en-US" dirty="0"/>
          </a:p>
        </p:txBody>
      </p:sp>
      <p:sp>
        <p:nvSpPr>
          <p:cNvPr id="6" name="Rectangle 5"/>
          <p:cNvSpPr>
            <a:spLocks noGrp="1" noChangeArrowheads="1"/>
          </p:cNvSpPr>
          <p:nvPr>
            <p:ph type="sldNum" sz="quarter" idx="11"/>
          </p:nvPr>
        </p:nvSpPr>
        <p:spPr/>
        <p:txBody>
          <a:bodyPr/>
          <a:lstStyle>
            <a:lvl1pPr>
              <a:defRPr u="sng"/>
            </a:lvl1pPr>
          </a:lstStyle>
          <a:p>
            <a:pPr>
              <a:defRPr/>
            </a:pPr>
            <a:fld id="{4A732658-F3F5-4DB4-9D42-1D6C88495E65}" type="slidenum">
              <a:rPr lang="en-US"/>
              <a:pPr>
                <a:defRPr/>
              </a:pPr>
              <a:t>‹#›</a:t>
            </a:fld>
            <a:endParaRPr lang="en-US" dirty="0"/>
          </a:p>
        </p:txBody>
      </p:sp>
      <p:sp>
        <p:nvSpPr>
          <p:cNvPr id="7" name="Rectangle 9"/>
          <p:cNvSpPr>
            <a:spLocks noGrp="1" noChangeArrowheads="1"/>
          </p:cNvSpPr>
          <p:nvPr>
            <p:ph type="dt" sz="half" idx="12"/>
          </p:nvPr>
        </p:nvSpPr>
        <p:spPr/>
        <p:txBody>
          <a:bodyPr/>
          <a:lstStyle>
            <a:lvl1pPr>
              <a:defRPr u="sng"/>
            </a:lvl1pPr>
          </a:lstStyle>
          <a:p>
            <a:pPr>
              <a:defRPr/>
            </a:pPr>
            <a:endParaRPr lang="en-US" dirty="0"/>
          </a:p>
        </p:txBody>
      </p:sp>
    </p:spTree>
    <p:extLst>
      <p:ext uri="{BB962C8B-B14F-4D97-AF65-F5344CB8AC3E}">
        <p14:creationId xmlns:p14="http://schemas.microsoft.com/office/powerpoint/2010/main" val="104256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143000" y="4572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685800" y="1346200"/>
            <a:ext cx="77724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  Click to edit Master text styles</a:t>
            </a:r>
          </a:p>
          <a:p>
            <a:pPr lvl="1"/>
            <a:r>
              <a:rPr lang="en-US"/>
              <a:t>  Second level</a:t>
            </a:r>
          </a:p>
          <a:p>
            <a:pPr lvl="2"/>
            <a:r>
              <a:rPr lang="en-US"/>
              <a:t> Third level</a:t>
            </a:r>
          </a:p>
          <a:p>
            <a:pPr lvl="3"/>
            <a:r>
              <a:rPr lang="en-US"/>
              <a:t> Fourth level</a:t>
            </a:r>
          </a:p>
          <a:p>
            <a:pPr lvl="4"/>
            <a:r>
              <a:rPr lang="en-US"/>
              <a:t> Fifth level</a:t>
            </a:r>
          </a:p>
        </p:txBody>
      </p:sp>
      <p:sp>
        <p:nvSpPr>
          <p:cNvPr id="1028" name="Rectangle 4"/>
          <p:cNvSpPr>
            <a:spLocks noGrp="1" noChangeArrowheads="1"/>
          </p:cNvSpPr>
          <p:nvPr>
            <p:ph type="ftr" sz="quarter" idx="3"/>
          </p:nvPr>
        </p:nvSpPr>
        <p:spPr bwMode="auto">
          <a:xfrm>
            <a:off x="685800" y="6400800"/>
            <a:ext cx="60960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u="none">
                <a:solidFill>
                  <a:srgbClr val="CC0000"/>
                </a:solidFill>
                <a:latin typeface="Arial" pitchFamily="34" charset="0"/>
              </a:defRPr>
            </a:lvl1pPr>
          </a:lstStyle>
          <a:p>
            <a:pPr eaLnBrk="0" fontAlgn="base" hangingPunct="0">
              <a:spcBef>
                <a:spcPct val="0"/>
              </a:spcBef>
              <a:spcAft>
                <a:spcPct val="0"/>
              </a:spcAft>
              <a:defRPr/>
            </a:pPr>
            <a:endParaRPr lang="en-US" dirty="0"/>
          </a:p>
        </p:txBody>
      </p:sp>
      <p:sp>
        <p:nvSpPr>
          <p:cNvPr id="1029" name="Rectangle 5"/>
          <p:cNvSpPr>
            <a:spLocks noGrp="1" noChangeArrowheads="1"/>
          </p:cNvSpPr>
          <p:nvPr>
            <p:ph type="sldNum" sz="quarter" idx="4"/>
          </p:nvPr>
        </p:nvSpPr>
        <p:spPr bwMode="auto">
          <a:xfrm>
            <a:off x="7162800" y="6400800"/>
            <a:ext cx="12954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u="none">
                <a:solidFill>
                  <a:srgbClr val="000000"/>
                </a:solidFill>
                <a:latin typeface="Times New Roman" pitchFamily="18" charset="0"/>
              </a:defRPr>
            </a:lvl1pPr>
          </a:lstStyle>
          <a:p>
            <a:pPr eaLnBrk="0" fontAlgn="base" hangingPunct="0">
              <a:spcBef>
                <a:spcPct val="0"/>
              </a:spcBef>
              <a:spcAft>
                <a:spcPct val="0"/>
              </a:spcAft>
              <a:defRPr/>
            </a:pPr>
            <a:fld id="{67134A39-2F59-4FB8-9CDB-1AC2D9A9FAE5}" type="slidenum">
              <a:rPr lang="en-US"/>
              <a:pPr eaLnBrk="0" fontAlgn="base" hangingPunct="0">
                <a:spcBef>
                  <a:spcPct val="0"/>
                </a:spcBef>
                <a:spcAft>
                  <a:spcPct val="0"/>
                </a:spcAft>
                <a:defRPr/>
              </a:pPr>
              <a:t>‹#›</a:t>
            </a:fld>
            <a:endParaRPr lang="en-US" dirty="0"/>
          </a:p>
        </p:txBody>
      </p:sp>
      <p:sp>
        <p:nvSpPr>
          <p:cNvPr id="2054" name="AutoShape 6"/>
          <p:cNvSpPr>
            <a:spLocks noChangeArrowheads="1"/>
          </p:cNvSpPr>
          <p:nvPr/>
        </p:nvSpPr>
        <p:spPr bwMode="auto">
          <a:xfrm>
            <a:off x="781050" y="450850"/>
            <a:ext cx="355600" cy="574675"/>
          </a:xfrm>
          <a:prstGeom prst="diamond">
            <a:avLst/>
          </a:prstGeom>
          <a:gradFill rotWithShape="0">
            <a:gsLst>
              <a:gs pos="0">
                <a:srgbClr val="CC0000"/>
              </a:gs>
              <a:gs pos="100000">
                <a:srgbClr val="FFFFFF"/>
              </a:gs>
            </a:gsLst>
            <a:lin ang="5400000" scaled="1"/>
          </a:gradFill>
          <a:ln w="12700">
            <a:solidFill>
              <a:srgbClr val="CC0000"/>
            </a:solidFill>
            <a:miter lim="800000"/>
            <a:headEnd/>
            <a:tailEnd/>
          </a:ln>
        </p:spPr>
        <p:txBody>
          <a:bodyPr wrap="none" anchor="ctr"/>
          <a:lstStyle/>
          <a:p>
            <a:pPr eaLnBrk="0" fontAlgn="base" hangingPunct="0">
              <a:spcBef>
                <a:spcPct val="0"/>
              </a:spcBef>
              <a:spcAft>
                <a:spcPct val="0"/>
              </a:spcAft>
            </a:pPr>
            <a:endParaRPr lang="en-US" dirty="0">
              <a:solidFill>
                <a:srgbClr val="000000"/>
              </a:solidFill>
              <a:latin typeface="Arial" pitchFamily="34" charset="0"/>
            </a:endParaRPr>
          </a:p>
        </p:txBody>
      </p:sp>
      <p:sp>
        <p:nvSpPr>
          <p:cNvPr id="2055" name="Line 7"/>
          <p:cNvSpPr>
            <a:spLocks noChangeShapeType="1"/>
          </p:cNvSpPr>
          <p:nvPr/>
        </p:nvSpPr>
        <p:spPr bwMode="auto">
          <a:xfrm>
            <a:off x="685800" y="1143000"/>
            <a:ext cx="7772400" cy="0"/>
          </a:xfrm>
          <a:prstGeom prst="line">
            <a:avLst/>
          </a:prstGeom>
          <a:noFill/>
          <a:ln w="50800">
            <a:solidFill>
              <a:srgbClr val="CC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latin typeface="Times New Roman" pitchFamily="18" charset="0"/>
            </a:endParaRPr>
          </a:p>
        </p:txBody>
      </p:sp>
      <p:sp>
        <p:nvSpPr>
          <p:cNvPr id="2056" name="Line 8"/>
          <p:cNvSpPr>
            <a:spLocks noChangeShapeType="1"/>
          </p:cNvSpPr>
          <p:nvPr/>
        </p:nvSpPr>
        <p:spPr bwMode="auto">
          <a:xfrm>
            <a:off x="685800" y="6324600"/>
            <a:ext cx="777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latin typeface="Times New Roman" pitchFamily="18" charset="0"/>
            </a:endParaRPr>
          </a:p>
        </p:txBody>
      </p:sp>
      <p:sp>
        <p:nvSpPr>
          <p:cNvPr id="1033" name="Rectangle 9"/>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u="none">
                <a:solidFill>
                  <a:srgbClr val="000000"/>
                </a:solidFill>
                <a:latin typeface="Times New Roman" pitchFamily="18" charset="0"/>
              </a:defRPr>
            </a:lvl1pPr>
          </a:lstStyle>
          <a:p>
            <a:pPr eaLnBrk="0" fontAlgn="base" hangingPunct="0">
              <a:spcBef>
                <a:spcPct val="0"/>
              </a:spcBef>
              <a:spcAft>
                <a:spcPct val="0"/>
              </a:spcAft>
              <a:defRPr/>
            </a:pPr>
            <a:endParaRPr lang="en-US" dirty="0"/>
          </a:p>
        </p:txBody>
      </p:sp>
    </p:spTree>
    <p:extLst>
      <p:ext uri="{BB962C8B-B14F-4D97-AF65-F5344CB8AC3E}">
        <p14:creationId xmlns:p14="http://schemas.microsoft.com/office/powerpoint/2010/main" val="313493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2400">
          <a:solidFill>
            <a:srgbClr val="CC0000"/>
          </a:solidFill>
          <a:latin typeface="+mj-lt"/>
          <a:ea typeface="+mj-ea"/>
          <a:cs typeface="+mj-cs"/>
        </a:defRPr>
      </a:lvl1pPr>
      <a:lvl2pPr algn="l" rtl="0" eaLnBrk="0" fontAlgn="base" hangingPunct="0">
        <a:spcBef>
          <a:spcPct val="0"/>
        </a:spcBef>
        <a:spcAft>
          <a:spcPct val="0"/>
        </a:spcAft>
        <a:defRPr sz="2400">
          <a:solidFill>
            <a:srgbClr val="CC0000"/>
          </a:solidFill>
          <a:latin typeface="Comic Sans MS" pitchFamily="66" charset="0"/>
        </a:defRPr>
      </a:lvl2pPr>
      <a:lvl3pPr algn="l" rtl="0" eaLnBrk="0" fontAlgn="base" hangingPunct="0">
        <a:spcBef>
          <a:spcPct val="0"/>
        </a:spcBef>
        <a:spcAft>
          <a:spcPct val="0"/>
        </a:spcAft>
        <a:defRPr sz="2400">
          <a:solidFill>
            <a:srgbClr val="CC0000"/>
          </a:solidFill>
          <a:latin typeface="Comic Sans MS" pitchFamily="66" charset="0"/>
        </a:defRPr>
      </a:lvl3pPr>
      <a:lvl4pPr algn="l" rtl="0" eaLnBrk="0" fontAlgn="base" hangingPunct="0">
        <a:spcBef>
          <a:spcPct val="0"/>
        </a:spcBef>
        <a:spcAft>
          <a:spcPct val="0"/>
        </a:spcAft>
        <a:defRPr sz="2400">
          <a:solidFill>
            <a:srgbClr val="CC0000"/>
          </a:solidFill>
          <a:latin typeface="Comic Sans MS" pitchFamily="66" charset="0"/>
        </a:defRPr>
      </a:lvl4pPr>
      <a:lvl5pPr algn="l" rtl="0" eaLnBrk="0" fontAlgn="base" hangingPunct="0">
        <a:spcBef>
          <a:spcPct val="0"/>
        </a:spcBef>
        <a:spcAft>
          <a:spcPct val="0"/>
        </a:spcAft>
        <a:defRPr sz="2400">
          <a:solidFill>
            <a:srgbClr val="CC0000"/>
          </a:solidFill>
          <a:latin typeface="Comic Sans MS" pitchFamily="66" charset="0"/>
        </a:defRPr>
      </a:lvl5pPr>
      <a:lvl6pPr marL="457200" algn="l" rtl="0" eaLnBrk="0" fontAlgn="base" hangingPunct="0">
        <a:spcBef>
          <a:spcPct val="0"/>
        </a:spcBef>
        <a:spcAft>
          <a:spcPct val="0"/>
        </a:spcAft>
        <a:defRPr sz="2400">
          <a:solidFill>
            <a:srgbClr val="CC0000"/>
          </a:solidFill>
          <a:latin typeface="Comic Sans MS" pitchFamily="66" charset="0"/>
        </a:defRPr>
      </a:lvl6pPr>
      <a:lvl7pPr marL="914400" algn="l" rtl="0" eaLnBrk="0" fontAlgn="base" hangingPunct="0">
        <a:spcBef>
          <a:spcPct val="0"/>
        </a:spcBef>
        <a:spcAft>
          <a:spcPct val="0"/>
        </a:spcAft>
        <a:defRPr sz="2400">
          <a:solidFill>
            <a:srgbClr val="CC0000"/>
          </a:solidFill>
          <a:latin typeface="Comic Sans MS" pitchFamily="66" charset="0"/>
        </a:defRPr>
      </a:lvl7pPr>
      <a:lvl8pPr marL="1371600" algn="l" rtl="0" eaLnBrk="0" fontAlgn="base" hangingPunct="0">
        <a:spcBef>
          <a:spcPct val="0"/>
        </a:spcBef>
        <a:spcAft>
          <a:spcPct val="0"/>
        </a:spcAft>
        <a:defRPr sz="2400">
          <a:solidFill>
            <a:srgbClr val="CC0000"/>
          </a:solidFill>
          <a:latin typeface="Comic Sans MS" pitchFamily="66" charset="0"/>
        </a:defRPr>
      </a:lvl8pPr>
      <a:lvl9pPr marL="1828800" algn="l" rtl="0" eaLnBrk="0" fontAlgn="base" hangingPunct="0">
        <a:spcBef>
          <a:spcPct val="0"/>
        </a:spcBef>
        <a:spcAft>
          <a:spcPct val="0"/>
        </a:spcAft>
        <a:defRPr sz="2400">
          <a:solidFill>
            <a:srgbClr val="CC0000"/>
          </a:solidFill>
          <a:latin typeface="Comic Sans MS" pitchFamily="66" charset="0"/>
        </a:defRPr>
      </a:lvl9pPr>
    </p:titleStyle>
    <p:bodyStyle>
      <a:lvl1pPr marL="342900" indent="-342900" algn="l" rtl="0" eaLnBrk="0" fontAlgn="base" hangingPunct="0">
        <a:spcBef>
          <a:spcPct val="20000"/>
        </a:spcBef>
        <a:spcAft>
          <a:spcPct val="0"/>
        </a:spcAft>
        <a:buSzPct val="100000"/>
        <a:buFont typeface="Wingdings" pitchFamily="2" charset="2"/>
        <a:buChar char="q"/>
        <a:defRPr sz="2000">
          <a:solidFill>
            <a:schemeClr val="tx1"/>
          </a:solidFill>
          <a:latin typeface="+mn-lt"/>
          <a:ea typeface="+mn-ea"/>
          <a:cs typeface="+mn-cs"/>
        </a:defRPr>
      </a:lvl1pPr>
      <a:lvl2pPr marL="742950" indent="-285750" algn="l" rtl="0" eaLnBrk="0" fontAlgn="base" hangingPunct="0">
        <a:spcBef>
          <a:spcPct val="20000"/>
        </a:spcBef>
        <a:spcAft>
          <a:spcPct val="0"/>
        </a:spcAft>
        <a:buSzPct val="80000"/>
        <a:buFont typeface="Wingdings" pitchFamily="2" charset="2"/>
        <a:buChar char="u"/>
        <a:defRPr sz="2000">
          <a:solidFill>
            <a:schemeClr val="tx1"/>
          </a:solidFill>
          <a:latin typeface="+mn-lt"/>
        </a:defRPr>
      </a:lvl2pPr>
      <a:lvl3pPr marL="1085850" indent="-228600" algn="l" rtl="0" eaLnBrk="0" fontAlgn="base" hangingPunct="0">
        <a:spcBef>
          <a:spcPct val="20000"/>
        </a:spcBef>
        <a:spcAft>
          <a:spcPct val="0"/>
        </a:spcAft>
        <a:buSzPct val="140000"/>
        <a:buChar char="•"/>
        <a:defRPr sz="2000">
          <a:solidFill>
            <a:schemeClr val="tx1"/>
          </a:solidFill>
          <a:latin typeface="+mn-lt"/>
        </a:defRPr>
      </a:lvl3pPr>
      <a:lvl4pPr marL="1428750" indent="-228600" algn="l" rtl="0" eaLnBrk="0" fontAlgn="base" hangingPunct="0">
        <a:spcBef>
          <a:spcPct val="20000"/>
        </a:spcBef>
        <a:spcAft>
          <a:spcPct val="0"/>
        </a:spcAft>
        <a:buChar char="–"/>
        <a:defRPr>
          <a:solidFill>
            <a:schemeClr val="tx1"/>
          </a:solidFill>
          <a:latin typeface="+mn-lt"/>
        </a:defRPr>
      </a:lvl4pPr>
      <a:lvl5pPr marL="1771650" indent="-228600" algn="l" rtl="0" eaLnBrk="0" fontAlgn="base" hangingPunct="0">
        <a:spcBef>
          <a:spcPct val="20000"/>
        </a:spcBef>
        <a:spcAft>
          <a:spcPct val="0"/>
        </a:spcAft>
        <a:buChar char="•"/>
        <a:defRPr>
          <a:solidFill>
            <a:schemeClr val="tx1"/>
          </a:solidFill>
          <a:latin typeface="+mn-lt"/>
        </a:defRPr>
      </a:lvl5pPr>
      <a:lvl6pPr marL="2228850" indent="-228600" algn="l" rtl="0" eaLnBrk="0" fontAlgn="base" hangingPunct="0">
        <a:spcBef>
          <a:spcPct val="20000"/>
        </a:spcBef>
        <a:spcAft>
          <a:spcPct val="0"/>
        </a:spcAft>
        <a:buChar char="•"/>
        <a:defRPr>
          <a:solidFill>
            <a:schemeClr val="tx1"/>
          </a:solidFill>
          <a:latin typeface="+mn-lt"/>
        </a:defRPr>
      </a:lvl6pPr>
      <a:lvl7pPr marL="2686050" indent="-228600" algn="l" rtl="0" eaLnBrk="0" fontAlgn="base" hangingPunct="0">
        <a:spcBef>
          <a:spcPct val="20000"/>
        </a:spcBef>
        <a:spcAft>
          <a:spcPct val="0"/>
        </a:spcAft>
        <a:buChar char="•"/>
        <a:defRPr>
          <a:solidFill>
            <a:schemeClr val="tx1"/>
          </a:solidFill>
          <a:latin typeface="+mn-lt"/>
        </a:defRPr>
      </a:lvl7pPr>
      <a:lvl8pPr marL="3143250" indent="-228600" algn="l" rtl="0" eaLnBrk="0" fontAlgn="base" hangingPunct="0">
        <a:spcBef>
          <a:spcPct val="20000"/>
        </a:spcBef>
        <a:spcAft>
          <a:spcPct val="0"/>
        </a:spcAft>
        <a:buChar char="•"/>
        <a:defRPr>
          <a:solidFill>
            <a:schemeClr val="tx1"/>
          </a:solidFill>
          <a:latin typeface="+mn-lt"/>
        </a:defRPr>
      </a:lvl8pPr>
      <a:lvl9pPr marL="3600450" indent="-228600" algn="l" rtl="0" eaLnBrk="0" fontAlgn="base" hangingPunct="0">
        <a:spcBef>
          <a:spcPct val="20000"/>
        </a:spcBef>
        <a:spcAft>
          <a:spcPct val="0"/>
        </a:spcAft>
        <a:buChar char="•"/>
        <a:defRPr>
          <a:solidFill>
            <a:schemeClr val="tx1"/>
          </a:solidFill>
          <a:latin typeface="+mn-lt"/>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688340" y="375031"/>
            <a:ext cx="7767319" cy="1001394"/>
          </a:xfrm>
          <a:prstGeom prst="rect">
            <a:avLst/>
          </a:prstGeom>
        </p:spPr>
        <p:txBody>
          <a:bodyPr wrap="square" lIns="0" tIns="0" rIns="0" bIns="0">
            <a:spAutoFit/>
          </a:bodyPr>
          <a:lstStyle>
            <a:lvl1pPr>
              <a:defRPr sz="3200" b="0" i="0">
                <a:solidFill>
                  <a:schemeClr val="bg1"/>
                </a:solidFill>
                <a:latin typeface="Liberation Sans Narrow"/>
                <a:cs typeface="Liberation Sans Narrow"/>
              </a:defRPr>
            </a:lvl1pPr>
          </a:lstStyle>
          <a:p>
            <a:endParaRPr/>
          </a:p>
        </p:txBody>
      </p:sp>
      <p:sp>
        <p:nvSpPr>
          <p:cNvPr id="3" name="Holder 3"/>
          <p:cNvSpPr>
            <a:spLocks noGrp="1"/>
          </p:cNvSpPr>
          <p:nvPr>
            <p:ph type="body" idx="1"/>
          </p:nvPr>
        </p:nvSpPr>
        <p:spPr>
          <a:xfrm>
            <a:off x="688340" y="1500454"/>
            <a:ext cx="7546975" cy="1704975"/>
          </a:xfrm>
          <a:prstGeom prst="rect">
            <a:avLst/>
          </a:prstGeom>
        </p:spPr>
        <p:txBody>
          <a:bodyPr wrap="square" lIns="0" tIns="0" rIns="0" bIns="0">
            <a:spAutoFit/>
          </a:bodyPr>
          <a:lstStyle>
            <a:lvl1pPr>
              <a:defRPr sz="1700" b="0" i="0">
                <a:solidFill>
                  <a:schemeClr val="bg1"/>
                </a:solidFill>
                <a:latin typeface="Liberation Sans Narrow"/>
                <a:cs typeface="Liberation Sans Narrow"/>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9/29/2021</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892471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ctrTitle" sz="quarter"/>
          </p:nvPr>
        </p:nvSpPr>
        <p:spPr/>
        <p:txBody>
          <a:bodyPr/>
          <a:lstStyle/>
          <a:p>
            <a:pPr algn="ctr"/>
            <a:r>
              <a:rPr lang="en-US" sz="3200" dirty="0"/>
              <a:t>Mod 4:Control logic design</a:t>
            </a:r>
            <a:br>
              <a:rPr lang="en-US" sz="3200" dirty="0"/>
            </a:br>
            <a:br>
              <a:rPr lang="en-US" sz="3200" dirty="0"/>
            </a:br>
            <a:endParaRPr lang="en-US" sz="3200" i="1" dirty="0"/>
          </a:p>
        </p:txBody>
      </p:sp>
      <p:sp>
        <p:nvSpPr>
          <p:cNvPr id="2" name="Subtitle 1"/>
          <p:cNvSpPr>
            <a:spLocks noGrp="1"/>
          </p:cNvSpPr>
          <p:nvPr>
            <p:ph type="subTitle" sz="quarter" idx="1"/>
          </p:nvPr>
        </p:nvSpPr>
        <p:spPr/>
        <p:txBody>
          <a:bodyPr/>
          <a:lstStyle/>
          <a:p>
            <a:pPr marL="342900" indent="-342900">
              <a:buFont typeface="Wingdings" pitchFamily="2" charset="2"/>
              <a:buChar char="v"/>
            </a:pPr>
            <a:r>
              <a:rPr lang="en-US" dirty="0"/>
              <a:t>Complete processor</a:t>
            </a:r>
          </a:p>
          <a:p>
            <a:pPr marL="342900" indent="-342900">
              <a:buFont typeface="Wingdings" pitchFamily="2" charset="2"/>
              <a:buChar char="v"/>
            </a:pPr>
            <a:r>
              <a:rPr lang="en-US" dirty="0"/>
              <a:t>Control organization</a:t>
            </a:r>
          </a:p>
          <a:p>
            <a:pPr marL="342900" indent="-342900">
              <a:buFont typeface="Wingdings" pitchFamily="2" charset="2"/>
              <a:buChar char="v"/>
            </a:pPr>
            <a:r>
              <a:rPr lang="en-US" dirty="0"/>
              <a:t>Design of hardwired control</a:t>
            </a:r>
          </a:p>
          <a:p>
            <a:pPr marL="342900" indent="-342900">
              <a:buFont typeface="Wingdings" pitchFamily="2" charset="2"/>
              <a:buChar char="v"/>
            </a:pPr>
            <a:r>
              <a:rPr lang="en-US" dirty="0"/>
              <a:t>PLA method</a:t>
            </a:r>
          </a:p>
          <a:p>
            <a:pPr marL="342900" indent="-342900">
              <a:buFont typeface="Wingdings" pitchFamily="2" charset="2"/>
              <a:buChar char="v"/>
            </a:pPr>
            <a:r>
              <a:rPr lang="en-US" dirty="0"/>
              <a:t>Micro programmed control</a:t>
            </a:r>
          </a:p>
          <a:p>
            <a:pPr marL="342900" indent="-342900">
              <a:buFont typeface="Wingdings" pitchFamily="2" charset="2"/>
              <a:buChar char="v"/>
            </a:pPr>
            <a:r>
              <a:rPr lang="en-US" dirty="0"/>
              <a:t>Vertical &amp; horizontal microinstructions</a:t>
            </a:r>
          </a:p>
          <a:p>
            <a:pPr marL="342900" indent="-342900">
              <a:buFont typeface="Wingdings" pitchFamily="2" charset="2"/>
              <a:buChar char="v"/>
            </a:pPr>
            <a:r>
              <a:rPr lang="en-US" dirty="0"/>
              <a:t>Micro program sequencer</a:t>
            </a:r>
          </a:p>
          <a:p>
            <a:pPr marL="342900" indent="-342900">
              <a:buFont typeface="Wingdings" pitchFamily="2" charset="2"/>
              <a:buChar char="v"/>
            </a:pPr>
            <a:r>
              <a:rPr lang="en-US" dirty="0"/>
              <a:t>Micro programmed </a:t>
            </a:r>
            <a:r>
              <a:rPr lang="en-US" dirty="0" err="1"/>
              <a:t>cpu</a:t>
            </a:r>
            <a:r>
              <a:rPr lang="en-US" dirty="0"/>
              <a:t> organization</a:t>
            </a:r>
          </a:p>
        </p:txBody>
      </p:sp>
      <p:sp>
        <p:nvSpPr>
          <p:cNvPr id="3" name="TextBox 2">
            <a:extLst>
              <a:ext uri="{FF2B5EF4-FFF2-40B4-BE49-F238E27FC236}">
                <a16:creationId xmlns:a16="http://schemas.microsoft.com/office/drawing/2014/main" id="{35232C74-E530-4599-9404-36D94401BD6D}"/>
              </a:ext>
            </a:extLst>
          </p:cNvPr>
          <p:cNvSpPr txBox="1"/>
          <p:nvPr/>
        </p:nvSpPr>
        <p:spPr>
          <a:xfrm>
            <a:off x="4048125" y="3071812"/>
            <a:ext cx="1047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t>
            </a:r>
          </a:p>
        </p:txBody>
      </p:sp>
    </p:spTree>
    <p:extLst>
      <p:ext uri="{BB962C8B-B14F-4D97-AF65-F5344CB8AC3E}">
        <p14:creationId xmlns:p14="http://schemas.microsoft.com/office/powerpoint/2010/main" val="18489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HARDWIRED CONTROL</a:t>
            </a:r>
          </a:p>
        </p:txBody>
      </p:sp>
      <p:sp>
        <p:nvSpPr>
          <p:cNvPr id="3" name="Content Placeholder 2"/>
          <p:cNvSpPr>
            <a:spLocks noGrp="1"/>
          </p:cNvSpPr>
          <p:nvPr>
            <p:ph idx="1"/>
          </p:nvPr>
        </p:nvSpPr>
        <p:spPr/>
        <p:txBody>
          <a:bodyPr/>
          <a:lstStyle/>
          <a:p>
            <a:r>
              <a:rPr lang="en-US" dirty="0"/>
              <a:t>• Sequence of operations carried out by this machine is determined by wiring of logic circuits, hence the name “</a:t>
            </a:r>
            <a:r>
              <a:rPr lang="en-US" b="1" dirty="0"/>
              <a:t>hardwired</a:t>
            </a:r>
            <a:r>
              <a:rPr lang="en-US" dirty="0"/>
              <a:t>”.</a:t>
            </a:r>
          </a:p>
          <a:p>
            <a:pPr marL="0" indent="0">
              <a:buNone/>
            </a:pPr>
            <a:endParaRPr lang="en-US" dirty="0"/>
          </a:p>
          <a:p>
            <a:r>
              <a:rPr lang="en-US" dirty="0"/>
              <a:t>The control hardware can be viewed as a </a:t>
            </a:r>
            <a:r>
              <a:rPr lang="en-US" dirty="0">
                <a:solidFill>
                  <a:srgbClr val="FF0000"/>
                </a:solidFill>
              </a:rPr>
              <a:t>state machine </a:t>
            </a:r>
            <a:r>
              <a:rPr lang="en-US" dirty="0"/>
              <a:t>that changes from </a:t>
            </a:r>
            <a:r>
              <a:rPr lang="en-US" dirty="0">
                <a:solidFill>
                  <a:srgbClr val="FF0000"/>
                </a:solidFill>
              </a:rPr>
              <a:t>one state to another in every clock cycle, </a:t>
            </a:r>
            <a:r>
              <a:rPr lang="en-US" dirty="0"/>
              <a:t>depending </a:t>
            </a:r>
            <a:r>
              <a:rPr lang="en-US" dirty="0">
                <a:solidFill>
                  <a:schemeClr val="accent2">
                    <a:lumMod val="50000"/>
                  </a:schemeClr>
                </a:solidFill>
              </a:rPr>
              <a:t>on the contents of the instruction register, condition codes and external inputs</a:t>
            </a:r>
            <a:r>
              <a:rPr lang="en-US" dirty="0"/>
              <a:t>.</a:t>
            </a:r>
          </a:p>
          <a:p>
            <a:r>
              <a:rPr lang="en-US" dirty="0"/>
              <a:t>The </a:t>
            </a:r>
            <a:r>
              <a:rPr lang="en-US" dirty="0">
                <a:solidFill>
                  <a:schemeClr val="accent2">
                    <a:lumMod val="50000"/>
                  </a:schemeClr>
                </a:solidFill>
              </a:rPr>
              <a:t>outputs</a:t>
            </a:r>
            <a:r>
              <a:rPr lang="en-US" dirty="0"/>
              <a:t> of the state machine are the </a:t>
            </a:r>
            <a:r>
              <a:rPr lang="en-US" dirty="0">
                <a:solidFill>
                  <a:srgbClr val="FF0000"/>
                </a:solidFill>
              </a:rPr>
              <a:t>control signals.</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10</a:t>
            </a:fld>
            <a:endParaRPr lang="en-US" dirty="0"/>
          </a:p>
        </p:txBody>
      </p:sp>
    </p:spTree>
    <p:extLst>
      <p:ext uri="{BB962C8B-B14F-4D97-AF65-F5344CB8AC3E}">
        <p14:creationId xmlns:p14="http://schemas.microsoft.com/office/powerpoint/2010/main" val="16921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methods of hardwired control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086599" cy="3886200"/>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11</a:t>
            </a:fld>
            <a:endParaRPr lang="en-US" dirty="0"/>
          </a:p>
        </p:txBody>
      </p:sp>
    </p:spTree>
    <p:extLst>
      <p:ext uri="{BB962C8B-B14F-4D97-AF65-F5344CB8AC3E}">
        <p14:creationId xmlns:p14="http://schemas.microsoft.com/office/powerpoint/2010/main" val="4135916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procedure of hardwired control</a:t>
            </a:r>
          </a:p>
        </p:txBody>
      </p:sp>
      <p:sp>
        <p:nvSpPr>
          <p:cNvPr id="3" name="Content Placeholder 2"/>
          <p:cNvSpPr>
            <a:spLocks noGrp="1"/>
          </p:cNvSpPr>
          <p:nvPr>
            <p:ph idx="1"/>
          </p:nvPr>
        </p:nvSpPr>
        <p:spPr/>
        <p:txBody>
          <a:bodyPr/>
          <a:lstStyle/>
          <a:p>
            <a:r>
              <a:rPr lang="en-US" dirty="0"/>
              <a:t>The steps for the design of hardwired control are</a:t>
            </a:r>
          </a:p>
          <a:p>
            <a:pPr marL="0" indent="0">
              <a:buNone/>
            </a:pPr>
            <a:r>
              <a:rPr lang="en-US" dirty="0"/>
              <a:t>1.The problem is stated.</a:t>
            </a:r>
          </a:p>
          <a:p>
            <a:pPr marL="0" indent="0">
              <a:buNone/>
            </a:pPr>
            <a:r>
              <a:rPr lang="en-US" dirty="0"/>
              <a:t>2.An initial equipment configuration is assumed.</a:t>
            </a:r>
          </a:p>
          <a:p>
            <a:pPr marL="0" indent="0">
              <a:buNone/>
            </a:pPr>
            <a:r>
              <a:rPr lang="en-US" dirty="0"/>
              <a:t>3.An algorithm is formulated.</a:t>
            </a:r>
          </a:p>
          <a:p>
            <a:pPr marL="0" indent="0">
              <a:buNone/>
            </a:pPr>
            <a:r>
              <a:rPr lang="en-US" dirty="0"/>
              <a:t>4.The data processor part is specified.</a:t>
            </a:r>
          </a:p>
          <a:p>
            <a:pPr marL="0" indent="0">
              <a:buNone/>
            </a:pPr>
            <a:r>
              <a:rPr lang="en-US" dirty="0"/>
              <a:t>5.The control logic is designed.</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12</a:t>
            </a:fld>
            <a:endParaRPr lang="en-US" dirty="0"/>
          </a:p>
        </p:txBody>
      </p:sp>
    </p:spTree>
    <p:extLst>
      <p:ext uri="{BB962C8B-B14F-4D97-AF65-F5344CB8AC3E}">
        <p14:creationId xmlns:p14="http://schemas.microsoft.com/office/powerpoint/2010/main" val="236424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problem</a:t>
            </a:r>
          </a:p>
        </p:txBody>
      </p:sp>
      <p:sp>
        <p:nvSpPr>
          <p:cNvPr id="3" name="Content Placeholder 2"/>
          <p:cNvSpPr>
            <a:spLocks noGrp="1"/>
          </p:cNvSpPr>
          <p:nvPr>
            <p:ph idx="1"/>
          </p:nvPr>
        </p:nvSpPr>
        <p:spPr/>
        <p:txBody>
          <a:bodyPr/>
          <a:lstStyle/>
          <a:p>
            <a:r>
              <a:rPr lang="en-US" dirty="0"/>
              <a:t>The problem here is to implement with hardware the addition and subtraction of two fixed point binary numbers represented in sign-magnitude form.</a:t>
            </a:r>
          </a:p>
          <a:p>
            <a:r>
              <a:rPr lang="en-US" dirty="0"/>
              <a:t>Complement </a:t>
            </a:r>
            <a:r>
              <a:rPr lang="en-US" dirty="0" err="1"/>
              <a:t>arithematic</a:t>
            </a:r>
            <a:r>
              <a:rPr lang="en-US" dirty="0"/>
              <a:t> may be used and the final result must be in sign </a:t>
            </a:r>
            <a:r>
              <a:rPr lang="en-US" dirty="0" err="1"/>
              <a:t>magntude</a:t>
            </a:r>
            <a:r>
              <a:rPr lang="en-US" dirty="0"/>
              <a:t> form.</a:t>
            </a:r>
          </a:p>
          <a:p>
            <a:r>
              <a:rPr lang="en-US" dirty="0"/>
              <a:t>The addition of 2 number stored in registers of finite length may result in a sum that exceeds the storage capacity of the register by one bit.</a:t>
            </a:r>
          </a:p>
          <a:p>
            <a:r>
              <a:rPr lang="en-US" dirty="0"/>
              <a:t>The extra bit is said to cause </a:t>
            </a:r>
            <a:r>
              <a:rPr lang="en-US" dirty="0" err="1"/>
              <a:t>overflow.The</a:t>
            </a:r>
            <a:r>
              <a:rPr lang="en-US" dirty="0"/>
              <a:t> circuit must provide a flip flop for storing a possible overflow bit.</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13</a:t>
            </a:fld>
            <a:endParaRPr lang="en-US" dirty="0"/>
          </a:p>
        </p:txBody>
      </p:sp>
    </p:spTree>
    <p:extLst>
      <p:ext uri="{BB962C8B-B14F-4D97-AF65-F5344CB8AC3E}">
        <p14:creationId xmlns:p14="http://schemas.microsoft.com/office/powerpoint/2010/main" val="311066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Equipment configuration</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78323" y="-211324"/>
            <a:ext cx="3733800" cy="7356846"/>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14</a:t>
            </a:fld>
            <a:endParaRPr lang="en-US" dirty="0"/>
          </a:p>
        </p:txBody>
      </p:sp>
    </p:spTree>
    <p:extLst>
      <p:ext uri="{BB962C8B-B14F-4D97-AF65-F5344CB8AC3E}">
        <p14:creationId xmlns:p14="http://schemas.microsoft.com/office/powerpoint/2010/main" val="117640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algorithm</a:t>
            </a:r>
          </a:p>
        </p:txBody>
      </p:sp>
      <p:sp>
        <p:nvSpPr>
          <p:cNvPr id="3" name="Content Placeholder 2"/>
          <p:cNvSpPr>
            <a:spLocks noGrp="1"/>
          </p:cNvSpPr>
          <p:nvPr>
            <p:ph idx="1"/>
          </p:nvPr>
        </p:nvSpPr>
        <p:spPr/>
        <p:txBody>
          <a:bodyPr/>
          <a:lstStyle/>
          <a:p>
            <a:r>
              <a:rPr lang="en-US" dirty="0"/>
              <a:t>We designate the magnitude of two numbers by A and B.</a:t>
            </a:r>
          </a:p>
          <a:p>
            <a:r>
              <a:rPr lang="en-US" dirty="0"/>
              <a:t>When the </a:t>
            </a:r>
            <a:r>
              <a:rPr lang="en-US" dirty="0" err="1"/>
              <a:t>no:s</a:t>
            </a:r>
            <a:r>
              <a:rPr lang="en-US" dirty="0"/>
              <a:t> are added or subtracted, we find that there are eight conditions to consider.</a:t>
            </a:r>
          </a:p>
          <a:p>
            <a:r>
              <a:rPr lang="en-US" dirty="0"/>
              <a:t>The eight conditions may be expressed in a compact form as follows:</a:t>
            </a:r>
          </a:p>
          <a:p>
            <a:pPr marL="0" indent="0">
              <a:buNone/>
            </a:pPr>
            <a:r>
              <a:rPr lang="en-US" dirty="0"/>
              <a:t>                    [+/-(A)] +/-[+/-(B)].</a:t>
            </a:r>
          </a:p>
          <a:p>
            <a:pPr marL="0" indent="0">
              <a:buNone/>
            </a:pPr>
            <a:r>
              <a:rPr lang="en-US" dirty="0"/>
              <a:t>If the arithmetic operation specified is subtraction ,we change the sign of B and </a:t>
            </a:r>
            <a:r>
              <a:rPr lang="en-US" dirty="0" err="1"/>
              <a:t>add,which</a:t>
            </a:r>
            <a:r>
              <a:rPr lang="en-US" dirty="0"/>
              <a:t> reduces the no of possible combinations to 4</a:t>
            </a:r>
          </a:p>
          <a:p>
            <a:pPr marL="0" indent="0">
              <a:buNone/>
            </a:pPr>
            <a:r>
              <a:rPr lang="en-US" dirty="0"/>
              <a:t>                      [+/-(A)] +[+/-(B)].</a:t>
            </a:r>
          </a:p>
          <a:p>
            <a:pPr marL="0" indent="0">
              <a:buNone/>
            </a:pPr>
            <a:r>
              <a:rPr lang="en-US" dirty="0">
                <a:solidFill>
                  <a:srgbClr val="FF0000"/>
                </a:solidFill>
              </a:rPr>
              <a:t>When the signs of A and B are the same we add two magnitudes and the sign of the result is same as the common </a:t>
            </a:r>
            <a:r>
              <a:rPr lang="en-US" dirty="0" err="1">
                <a:solidFill>
                  <a:srgbClr val="FF0000"/>
                </a:solidFill>
              </a:rPr>
              <a:t>sign.When</a:t>
            </a:r>
            <a:r>
              <a:rPr lang="en-US" dirty="0">
                <a:solidFill>
                  <a:srgbClr val="FF0000"/>
                </a:solidFill>
              </a:rPr>
              <a:t> the signs of A and B are not the </a:t>
            </a:r>
            <a:r>
              <a:rPr lang="en-US" dirty="0" err="1">
                <a:solidFill>
                  <a:srgbClr val="FF0000"/>
                </a:solidFill>
              </a:rPr>
              <a:t>same,we</a:t>
            </a:r>
            <a:r>
              <a:rPr lang="en-US" dirty="0">
                <a:solidFill>
                  <a:srgbClr val="FF0000"/>
                </a:solidFill>
              </a:rPr>
              <a:t> subtract the smaller number from the larger and the sign of the result is the sign of the larger no.</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15</a:t>
            </a:fld>
            <a:endParaRPr lang="en-US" dirty="0"/>
          </a:p>
        </p:txBody>
      </p:sp>
    </p:spTree>
    <p:extLst>
      <p:ext uri="{BB962C8B-B14F-4D97-AF65-F5344CB8AC3E}">
        <p14:creationId xmlns:p14="http://schemas.microsoft.com/office/powerpoint/2010/main" val="429855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algorithm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072" y="1065376"/>
            <a:ext cx="5791201" cy="5103813"/>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16</a:t>
            </a:fld>
            <a:endParaRPr lang="en-US" dirty="0"/>
          </a:p>
        </p:txBody>
      </p:sp>
    </p:spTree>
    <p:extLst>
      <p:ext uri="{BB962C8B-B14F-4D97-AF65-F5344CB8AC3E}">
        <p14:creationId xmlns:p14="http://schemas.microsoft.com/office/powerpoint/2010/main" val="342588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processor Specification</a:t>
            </a:r>
          </a:p>
        </p:txBody>
      </p:sp>
      <p:sp>
        <p:nvSpPr>
          <p:cNvPr id="3" name="Content Placeholder 2"/>
          <p:cNvSpPr>
            <a:spLocks noGrp="1"/>
          </p:cNvSpPr>
          <p:nvPr>
            <p:ph idx="1"/>
          </p:nvPr>
        </p:nvSpPr>
        <p:spPr/>
        <p:txBody>
          <a:bodyPr/>
          <a:lstStyle/>
          <a:p>
            <a:r>
              <a:rPr lang="en-US" dirty="0"/>
              <a:t>The operations between A and B can be done with ALU.</a:t>
            </a:r>
          </a:p>
          <a:p>
            <a:r>
              <a:rPr lang="en-US" dirty="0"/>
              <a:t>The operations with </a:t>
            </a:r>
            <a:r>
              <a:rPr lang="en-US" dirty="0" err="1"/>
              <a:t>As,Bs</a:t>
            </a:r>
            <a:r>
              <a:rPr lang="en-US" dirty="0"/>
              <a:t> and E must be </a:t>
            </a:r>
            <a:r>
              <a:rPr lang="en-US" dirty="0" err="1"/>
              <a:t>initated</a:t>
            </a:r>
            <a:r>
              <a:rPr lang="en-US" dirty="0"/>
              <a:t> with separate control variables.</a:t>
            </a:r>
          </a:p>
          <a:p>
            <a:r>
              <a:rPr lang="en-US" dirty="0"/>
              <a:t>ALU has 4 selection variables.</a:t>
            </a:r>
          </a:p>
          <a:p>
            <a:r>
              <a:rPr lang="en-US" dirty="0"/>
              <a:t>The variable L loads the output of the ALU into register A and also the output carry into E.</a:t>
            </a:r>
          </a:p>
          <a:p>
            <a:r>
              <a:rPr lang="en-US" dirty="0"/>
              <a:t>Variables </a:t>
            </a:r>
            <a:r>
              <a:rPr lang="en-US" dirty="0" err="1"/>
              <a:t>y,z,w</a:t>
            </a:r>
            <a:r>
              <a:rPr lang="en-US" dirty="0"/>
              <a:t> complement </a:t>
            </a:r>
            <a:r>
              <a:rPr lang="en-US" dirty="0" err="1"/>
              <a:t>Bs,As,and</a:t>
            </a:r>
            <a:r>
              <a:rPr lang="en-US" dirty="0"/>
              <a:t> clear E</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flipV="1">
            <a:off x="3505199" y="1524001"/>
            <a:ext cx="2667001" cy="7696199"/>
          </a:xfrm>
          <a:prstGeom prst="rect">
            <a:avLst/>
          </a:prstGeom>
        </p:spPr>
      </p:pic>
    </p:spTree>
    <p:extLst>
      <p:ext uri="{BB962C8B-B14F-4D97-AF65-F5344CB8AC3E}">
        <p14:creationId xmlns:p14="http://schemas.microsoft.com/office/powerpoint/2010/main" val="3996065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processor Specification</a:t>
            </a:r>
          </a:p>
        </p:txBody>
      </p:sp>
      <p:sp>
        <p:nvSpPr>
          <p:cNvPr id="3" name="Content Placeholder 2"/>
          <p:cNvSpPr>
            <a:spLocks noGrp="1"/>
          </p:cNvSpPr>
          <p:nvPr>
            <p:ph idx="1"/>
          </p:nvPr>
        </p:nvSpPr>
        <p:spPr/>
        <p:txBody>
          <a:bodyPr/>
          <a:lstStyle/>
          <a:p>
            <a:r>
              <a:rPr lang="en-US" dirty="0"/>
              <a:t>The control receives five </a:t>
            </a:r>
            <a:r>
              <a:rPr lang="en-US" dirty="0" err="1"/>
              <a:t>inputs:two</a:t>
            </a:r>
            <a:r>
              <a:rPr lang="en-US" dirty="0"/>
              <a:t> from external environment and three from the data </a:t>
            </a:r>
            <a:r>
              <a:rPr lang="en-US" dirty="0" err="1"/>
              <a:t>processor.To</a:t>
            </a:r>
            <a:r>
              <a:rPr lang="en-US" dirty="0"/>
              <a:t> </a:t>
            </a:r>
            <a:r>
              <a:rPr lang="en-US" dirty="0" err="1"/>
              <a:t>simplfy</a:t>
            </a:r>
            <a:r>
              <a:rPr lang="en-US" dirty="0"/>
              <a:t> the design we have S=As </a:t>
            </a:r>
            <a:r>
              <a:rPr lang="en-US" dirty="0" err="1"/>
              <a:t>xor</a:t>
            </a:r>
            <a:r>
              <a:rPr lang="en-US" dirty="0"/>
              <a:t> </a:t>
            </a:r>
            <a:r>
              <a:rPr lang="en-US" dirty="0" err="1"/>
              <a:t>Bs</a:t>
            </a:r>
            <a:r>
              <a:rPr lang="en-US" dirty="0"/>
              <a:t>.</a:t>
            </a:r>
          </a:p>
          <a:p>
            <a:r>
              <a:rPr lang="en-US" dirty="0"/>
              <a:t>The exclusive or operation is equal to 1,if two signs are not the </a:t>
            </a:r>
            <a:r>
              <a:rPr lang="en-US" dirty="0" err="1"/>
              <a:t>same,and</a:t>
            </a:r>
            <a:r>
              <a:rPr lang="en-US" dirty="0"/>
              <a:t> it is equal to 0 if the signs are both positive or negative.</a:t>
            </a:r>
          </a:p>
          <a:p>
            <a:r>
              <a:rPr lang="en-US" dirty="0"/>
              <a:t>The control provides an output x for the external circuit.</a:t>
            </a:r>
          </a:p>
          <a:p>
            <a:r>
              <a:rPr lang="en-US" dirty="0"/>
              <a:t>It selects ALU operations through 4 selection variables S2,S1,S0,Cin.</a:t>
            </a:r>
          </a:p>
          <a:p>
            <a:r>
              <a:rPr lang="en-US" dirty="0"/>
              <a:t>The other four outputs go to registers in the </a:t>
            </a:r>
            <a:r>
              <a:rPr lang="en-US" dirty="0" err="1"/>
              <a:t>dataprocessor</a:t>
            </a: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18</a:t>
            </a:fld>
            <a:endParaRPr lang="en-US" dirty="0"/>
          </a:p>
        </p:txBody>
      </p:sp>
    </p:spTree>
    <p:extLst>
      <p:ext uri="{BB962C8B-B14F-4D97-AF65-F5344CB8AC3E}">
        <p14:creationId xmlns:p14="http://schemas.microsoft.com/office/powerpoint/2010/main" val="123435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processor specification</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66090" y="1346200"/>
            <a:ext cx="3411819" cy="4900613"/>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19</a:t>
            </a:fld>
            <a:endParaRPr lang="en-US" dirty="0"/>
          </a:p>
        </p:txBody>
      </p:sp>
    </p:spTree>
    <p:extLst>
      <p:ext uri="{BB962C8B-B14F-4D97-AF65-F5344CB8AC3E}">
        <p14:creationId xmlns:p14="http://schemas.microsoft.com/office/powerpoint/2010/main" val="254352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38200"/>
            <a:ext cx="7315200" cy="76200"/>
          </a:xfrm>
        </p:spPr>
        <p:txBody>
          <a:bodyPr/>
          <a:lstStyle/>
          <a:p>
            <a:r>
              <a:rPr lang="en-US" b="1" dirty="0"/>
              <a:t>COMPLETE PROCESSOR</a:t>
            </a:r>
            <a:br>
              <a:rPr lang="en-US" b="1" dirty="0"/>
            </a:br>
            <a:endParaRPr lang="en-US" dirty="0"/>
          </a:p>
        </p:txBody>
      </p:sp>
      <p:sp>
        <p:nvSpPr>
          <p:cNvPr id="3" name="Content Placeholder 2"/>
          <p:cNvSpPr>
            <a:spLocks noGrp="1"/>
          </p:cNvSpPr>
          <p:nvPr>
            <p:ph idx="1"/>
          </p:nvPr>
        </p:nvSpPr>
        <p:spPr/>
        <p:txBody>
          <a:bodyPr/>
          <a:lstStyle/>
          <a:p>
            <a:r>
              <a:rPr lang="en-US" dirty="0"/>
              <a:t>This has separate processing-units to deal with integer data and floating-point data.</a:t>
            </a:r>
          </a:p>
          <a:p>
            <a:r>
              <a:rPr lang="en-US" b="1" dirty="0"/>
              <a:t>Integer Unit </a:t>
            </a:r>
            <a:r>
              <a:rPr lang="en-US" dirty="0"/>
              <a:t> To process integer data. (Figure 7.14).</a:t>
            </a:r>
          </a:p>
          <a:p>
            <a:r>
              <a:rPr lang="en-US" b="1" dirty="0"/>
              <a:t>Floating Unit </a:t>
            </a:r>
            <a:r>
              <a:rPr lang="en-US" dirty="0"/>
              <a:t> To process floating –point data.</a:t>
            </a:r>
          </a:p>
          <a:p>
            <a:r>
              <a:rPr lang="en-US" b="1" dirty="0"/>
              <a:t>Data-Cache </a:t>
            </a:r>
            <a:r>
              <a:rPr lang="en-US" dirty="0"/>
              <a:t>is inserted between these processing-units &amp; main-memory.</a:t>
            </a:r>
          </a:p>
          <a:p>
            <a:r>
              <a:rPr lang="en-US" dirty="0"/>
              <a:t>The integer and floating unit gets data from data cache.</a:t>
            </a:r>
          </a:p>
          <a:p>
            <a:r>
              <a:rPr lang="en-US" b="1" dirty="0"/>
              <a:t>Instruction-Unit </a:t>
            </a:r>
            <a:r>
              <a:rPr lang="en-US" dirty="0"/>
              <a:t>fetches instructions</a:t>
            </a:r>
          </a:p>
          <a:p>
            <a:pPr marL="0" indent="0">
              <a:buNone/>
            </a:pPr>
            <a:r>
              <a:rPr lang="en-US" dirty="0"/>
              <a:t>→ from an instruction-cache or</a:t>
            </a:r>
          </a:p>
          <a:p>
            <a:pPr marL="0" indent="0">
              <a:buNone/>
            </a:pPr>
            <a:r>
              <a:rPr lang="en-US" dirty="0"/>
              <a:t>→ from main-memory when desired instructions are not already in cache.</a:t>
            </a:r>
          </a:p>
          <a:p>
            <a:r>
              <a:rPr lang="en-US" dirty="0"/>
              <a:t>Processor is connected to system-bus &amp;hence to the rest of the computer by means of a </a:t>
            </a:r>
            <a:r>
              <a:rPr lang="en-US" b="1" dirty="0"/>
              <a:t>Bus Interface.</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a:t>
            </a:fld>
            <a:endParaRPr lang="en-US" dirty="0"/>
          </a:p>
        </p:txBody>
      </p:sp>
    </p:spTree>
    <p:extLst>
      <p:ext uri="{BB962C8B-B14F-4D97-AF65-F5344CB8AC3E}">
        <p14:creationId xmlns:p14="http://schemas.microsoft.com/office/powerpoint/2010/main" val="1698802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State Diagram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87209" y="1346200"/>
            <a:ext cx="3569582" cy="4900613"/>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20</a:t>
            </a:fld>
            <a:endParaRPr lang="en-US" dirty="0"/>
          </a:p>
        </p:txBody>
      </p:sp>
    </p:spTree>
    <p:extLst>
      <p:ext uri="{BB962C8B-B14F-4D97-AF65-F5344CB8AC3E}">
        <p14:creationId xmlns:p14="http://schemas.microsoft.com/office/powerpoint/2010/main" val="201275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State diagram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628901" y="342899"/>
            <a:ext cx="3810000" cy="6781800"/>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21</a:t>
            </a:fld>
            <a:endParaRPr lang="en-US" dirty="0"/>
          </a:p>
        </p:txBody>
      </p:sp>
    </p:spTree>
    <p:extLst>
      <p:ext uri="{BB962C8B-B14F-4D97-AF65-F5344CB8AC3E}">
        <p14:creationId xmlns:p14="http://schemas.microsoft.com/office/powerpoint/2010/main" val="877752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 METHOD Of CONTROL organization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848599" cy="4572000"/>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22</a:t>
            </a:fld>
            <a:endParaRPr lang="en-US" dirty="0"/>
          </a:p>
        </p:txBody>
      </p:sp>
    </p:spTree>
    <p:extLst>
      <p:ext uri="{BB962C8B-B14F-4D97-AF65-F5344CB8AC3E}">
        <p14:creationId xmlns:p14="http://schemas.microsoft.com/office/powerpoint/2010/main" val="93360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 METHOD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447800"/>
            <a:ext cx="6400800" cy="4501356"/>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23</a:t>
            </a:fld>
            <a:endParaRPr lang="en-US" dirty="0"/>
          </a:p>
        </p:txBody>
      </p:sp>
    </p:spTree>
    <p:extLst>
      <p:ext uri="{BB962C8B-B14F-4D97-AF65-F5344CB8AC3E}">
        <p14:creationId xmlns:p14="http://schemas.microsoft.com/office/powerpoint/2010/main" val="318707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 METHOD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696200" cy="4263231"/>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24</a:t>
            </a:fld>
            <a:endParaRPr lang="en-US" dirty="0"/>
          </a:p>
        </p:txBody>
      </p:sp>
    </p:spTree>
    <p:extLst>
      <p:ext uri="{BB962C8B-B14F-4D97-AF65-F5344CB8AC3E}">
        <p14:creationId xmlns:p14="http://schemas.microsoft.com/office/powerpoint/2010/main" val="262743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Micro programmed control: Overview</a:t>
            </a:r>
          </a:p>
        </p:txBody>
      </p:sp>
      <p:sp>
        <p:nvSpPr>
          <p:cNvPr id="37891" name="Rectangle 3"/>
          <p:cNvSpPr>
            <a:spLocks noGrp="1" noChangeArrowheads="1"/>
          </p:cNvSpPr>
          <p:nvPr>
            <p:ph type="body" idx="1"/>
          </p:nvPr>
        </p:nvSpPr>
        <p:spPr>
          <a:xfrm>
            <a:off x="533400" y="1143000"/>
            <a:ext cx="8229600" cy="1981200"/>
          </a:xfrm>
        </p:spPr>
        <p:txBody>
          <a:bodyPr/>
          <a:lstStyle/>
          <a:p>
            <a:pPr>
              <a:lnSpc>
                <a:spcPct val="80000"/>
              </a:lnSpc>
            </a:pPr>
            <a:r>
              <a:rPr lang="en-US" sz="1900" dirty="0"/>
              <a:t>Control signals are generated by a program similar to machine language programs.</a:t>
            </a:r>
          </a:p>
          <a:p>
            <a:pPr>
              <a:lnSpc>
                <a:spcPct val="80000"/>
              </a:lnSpc>
            </a:pPr>
            <a:r>
              <a:rPr lang="en-US" sz="1900" dirty="0">
                <a:solidFill>
                  <a:srgbClr val="FF0000"/>
                </a:solidFill>
              </a:rPr>
              <a:t>Control Word (CW) </a:t>
            </a:r>
            <a:r>
              <a:rPr lang="en-US" sz="1900" dirty="0"/>
              <a:t>is a word whose individual bits represent various control signals.</a:t>
            </a:r>
          </a:p>
          <a:p>
            <a:pPr>
              <a:lnSpc>
                <a:spcPct val="80000"/>
              </a:lnSpc>
            </a:pPr>
            <a:r>
              <a:rPr lang="en-US" sz="1900" dirty="0"/>
              <a:t>A sequence of CWs  corresponding to the control sequence of a machine instruction constitutes the </a:t>
            </a:r>
            <a:r>
              <a:rPr lang="en-US" sz="1900" dirty="0">
                <a:solidFill>
                  <a:srgbClr val="FF0000"/>
                </a:solidFill>
              </a:rPr>
              <a:t>micro routine</a:t>
            </a:r>
            <a:r>
              <a:rPr lang="en-US" sz="1900" dirty="0"/>
              <a:t>;</a:t>
            </a:r>
          </a:p>
          <a:p>
            <a:pPr>
              <a:lnSpc>
                <a:spcPct val="80000"/>
              </a:lnSpc>
            </a:pPr>
            <a:r>
              <a:rPr lang="en-US" sz="1900" dirty="0"/>
              <a:t>The individual control words in the micro routine is the </a:t>
            </a:r>
            <a:r>
              <a:rPr lang="en-US" sz="1900" dirty="0">
                <a:solidFill>
                  <a:srgbClr val="FF0000"/>
                </a:solidFill>
              </a:rPr>
              <a:t>microinstruction</a:t>
            </a:r>
          </a:p>
        </p:txBody>
      </p:sp>
      <p:pic>
        <p:nvPicPr>
          <p:cNvPr id="37892" name="Picture 4" descr="fig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276600"/>
            <a:ext cx="65532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2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Overview</a:t>
            </a:r>
          </a:p>
        </p:txBody>
      </p:sp>
      <p:pic>
        <p:nvPicPr>
          <p:cNvPr id="59396" name="Picture 4" descr="fig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57400"/>
            <a:ext cx="5584825" cy="36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551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t>
            </a:r>
          </a:p>
        </p:txBody>
      </p:sp>
      <p:sp>
        <p:nvSpPr>
          <p:cNvPr id="3" name="Content Placeholder 2"/>
          <p:cNvSpPr>
            <a:spLocks noGrp="1"/>
          </p:cNvSpPr>
          <p:nvPr>
            <p:ph idx="1"/>
          </p:nvPr>
        </p:nvSpPr>
        <p:spPr/>
        <p:txBody>
          <a:bodyPr/>
          <a:lstStyle/>
          <a:p>
            <a:r>
              <a:rPr lang="en-US" dirty="0"/>
              <a:t>The </a:t>
            </a:r>
            <a:r>
              <a:rPr lang="en-US" dirty="0" err="1"/>
              <a:t>microroutines</a:t>
            </a:r>
            <a:r>
              <a:rPr lang="en-US" dirty="0"/>
              <a:t> for all instructions in the instruction-set of a computer are stored in a special memory called the </a:t>
            </a:r>
            <a:r>
              <a:rPr lang="en-US" b="1" dirty="0"/>
              <a:t>Control Store (CS)</a:t>
            </a:r>
            <a:r>
              <a:rPr lang="en-US" i="1" dirty="0"/>
              <a:t>.</a:t>
            </a:r>
          </a:p>
          <a:p>
            <a:r>
              <a:rPr lang="en-US" dirty="0"/>
              <a:t>Control-unit generates control-signals for any instruction by sequentially reading CWs of corresponding </a:t>
            </a:r>
            <a:r>
              <a:rPr lang="en-US" dirty="0" err="1"/>
              <a:t>microroutine</a:t>
            </a:r>
            <a:r>
              <a:rPr lang="en-US" dirty="0"/>
              <a:t> from CS.</a:t>
            </a:r>
          </a:p>
          <a:p>
            <a:r>
              <a:rPr lang="en-US" b="1" dirty="0" err="1"/>
              <a:t>μPC</a:t>
            </a:r>
            <a:r>
              <a:rPr lang="en-US" b="1" dirty="0"/>
              <a:t> </a:t>
            </a:r>
            <a:r>
              <a:rPr lang="en-US" dirty="0"/>
              <a:t>is used to read CWs sequentially from CS. (</a:t>
            </a:r>
            <a:r>
              <a:rPr lang="en-US" dirty="0" err="1"/>
              <a:t>μPC</a:t>
            </a:r>
            <a:r>
              <a:rPr lang="en-US" dirty="0"/>
              <a:t> </a:t>
            </a:r>
            <a:r>
              <a:rPr lang="en-US" dirty="0" err="1"/>
              <a:t>Microprogram</a:t>
            </a:r>
            <a:r>
              <a:rPr lang="en-US" dirty="0"/>
              <a:t> Counter).</a:t>
            </a:r>
          </a:p>
          <a:p>
            <a:r>
              <a:rPr lang="en-US" dirty="0"/>
              <a:t>Every time new instruction is loaded into IR, o/p of </a:t>
            </a:r>
            <a:r>
              <a:rPr lang="en-US" b="1" dirty="0"/>
              <a:t>Starting Address Generator </a:t>
            </a:r>
            <a:r>
              <a:rPr lang="en-US" dirty="0"/>
              <a:t>is loaded into </a:t>
            </a:r>
            <a:r>
              <a:rPr lang="en-US" dirty="0" err="1"/>
              <a:t>μPC</a:t>
            </a:r>
            <a:r>
              <a:rPr lang="en-US" dirty="0"/>
              <a:t>.</a:t>
            </a:r>
          </a:p>
          <a:p>
            <a:r>
              <a:rPr lang="en-US" dirty="0"/>
              <a:t>Then, </a:t>
            </a:r>
            <a:r>
              <a:rPr lang="en-US" dirty="0" err="1"/>
              <a:t>μPC</a:t>
            </a:r>
            <a:r>
              <a:rPr lang="en-US" dirty="0"/>
              <a:t> is automatically incremented by </a:t>
            </a:r>
            <a:r>
              <a:rPr lang="en-US" dirty="0" err="1"/>
              <a:t>clock;causing</a:t>
            </a:r>
            <a:r>
              <a:rPr lang="en-US" dirty="0"/>
              <a:t> successive microinstructions to be read from CS.</a:t>
            </a:r>
          </a:p>
          <a:p>
            <a:r>
              <a:rPr lang="en-US" dirty="0"/>
              <a:t>Hence, control-signals are delivered to various parts of processor in correct sequence.</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27</a:t>
            </a:fld>
            <a:endParaRPr lang="en-US" dirty="0"/>
          </a:p>
        </p:txBody>
      </p:sp>
    </p:spTree>
    <p:extLst>
      <p:ext uri="{BB962C8B-B14F-4D97-AF65-F5344CB8AC3E}">
        <p14:creationId xmlns:p14="http://schemas.microsoft.com/office/powerpoint/2010/main" val="1567133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Overview</a:t>
            </a:r>
          </a:p>
        </p:txBody>
      </p:sp>
      <p:sp>
        <p:nvSpPr>
          <p:cNvPr id="38915" name="Rectangle 3"/>
          <p:cNvSpPr>
            <a:spLocks noGrp="1" noChangeArrowheads="1"/>
          </p:cNvSpPr>
          <p:nvPr>
            <p:ph type="body" idx="1"/>
          </p:nvPr>
        </p:nvSpPr>
        <p:spPr>
          <a:xfrm>
            <a:off x="457200" y="1719263"/>
            <a:ext cx="8229600" cy="338137"/>
          </a:xfrm>
        </p:spPr>
        <p:txBody>
          <a:bodyPr/>
          <a:lstStyle/>
          <a:p>
            <a:pPr>
              <a:lnSpc>
                <a:spcPct val="80000"/>
              </a:lnSpc>
            </a:pPr>
            <a:r>
              <a:rPr lang="en-US" sz="1900"/>
              <a:t>Control store</a:t>
            </a:r>
          </a:p>
        </p:txBody>
      </p:sp>
      <p:pic>
        <p:nvPicPr>
          <p:cNvPr id="38916" name="Picture 4" descr="fig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5791200" cy="5045075"/>
          </a:xfrm>
          <a:prstGeom prst="rect">
            <a:avLst/>
          </a:prstGeom>
          <a:noFill/>
          <a:extLst>
            <a:ext uri="{909E8E84-426E-40DD-AFC4-6F175D3DCCD1}">
              <a14:hiddenFill xmlns:a14="http://schemas.microsoft.com/office/drawing/2010/main">
                <a:solidFill>
                  <a:srgbClr val="FFFFFF"/>
                </a:solidFill>
              </a14:hiddenFill>
            </a:ext>
          </a:extLst>
        </p:spPr>
      </p:pic>
      <p:sp>
        <p:nvSpPr>
          <p:cNvPr id="38917" name="Text Box 5"/>
          <p:cNvSpPr txBox="1">
            <a:spLocks noChangeArrowheads="1"/>
          </p:cNvSpPr>
          <p:nvPr/>
        </p:nvSpPr>
        <p:spPr bwMode="auto">
          <a:xfrm>
            <a:off x="6781800" y="2362200"/>
            <a:ext cx="19494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One function</a:t>
            </a:r>
          </a:p>
          <a:p>
            <a:r>
              <a:rPr lang="en-US"/>
              <a:t>cannot be carried</a:t>
            </a:r>
          </a:p>
          <a:p>
            <a:r>
              <a:rPr lang="en-US"/>
              <a:t>out by this simple</a:t>
            </a:r>
          </a:p>
          <a:p>
            <a:r>
              <a:rPr lang="en-US"/>
              <a:t>organization.</a:t>
            </a:r>
          </a:p>
        </p:txBody>
      </p:sp>
    </p:spTree>
    <p:extLst>
      <p:ext uri="{BB962C8B-B14F-4D97-AF65-F5344CB8AC3E}">
        <p14:creationId xmlns:p14="http://schemas.microsoft.com/office/powerpoint/2010/main" val="491018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Overview</a:t>
            </a:r>
          </a:p>
        </p:txBody>
      </p:sp>
      <p:sp>
        <p:nvSpPr>
          <p:cNvPr id="39939" name="Rectangle 3"/>
          <p:cNvSpPr>
            <a:spLocks noGrp="1" noChangeArrowheads="1"/>
          </p:cNvSpPr>
          <p:nvPr>
            <p:ph type="body" idx="1"/>
          </p:nvPr>
        </p:nvSpPr>
        <p:spPr>
          <a:xfrm>
            <a:off x="455612" y="1371600"/>
            <a:ext cx="8229600" cy="1252537"/>
          </a:xfrm>
        </p:spPr>
        <p:txBody>
          <a:bodyPr/>
          <a:lstStyle/>
          <a:p>
            <a:pPr>
              <a:lnSpc>
                <a:spcPct val="80000"/>
              </a:lnSpc>
            </a:pPr>
            <a:r>
              <a:rPr lang="en-US" sz="1900" dirty="0"/>
              <a:t>The previous organization cannot handle the situation when the control unit is required to check the status of the condition codes or external inputs to choose between alternative courses of action.</a:t>
            </a:r>
          </a:p>
          <a:p>
            <a:pPr>
              <a:lnSpc>
                <a:spcPct val="80000"/>
              </a:lnSpc>
            </a:pPr>
            <a:r>
              <a:rPr lang="en-US" sz="1900" dirty="0"/>
              <a:t>Use conditional branch microinstruction.</a:t>
            </a:r>
          </a:p>
        </p:txBody>
      </p:sp>
      <p:sp>
        <p:nvSpPr>
          <p:cNvPr id="39940" name="Rectangle 4"/>
          <p:cNvSpPr>
            <a:spLocks noChangeArrowheads="1"/>
          </p:cNvSpPr>
          <p:nvPr/>
        </p:nvSpPr>
        <p:spPr bwMode="auto">
          <a:xfrm>
            <a:off x="1809750" y="2805113"/>
            <a:ext cx="5791200" cy="1587"/>
          </a:xfrm>
          <a:prstGeom prst="rect">
            <a:avLst/>
          </a:prstGeom>
          <a:solidFill>
            <a:srgbClr val="000000"/>
          </a:solidFill>
          <a:ln w="0">
            <a:solidFill>
              <a:srgbClr val="000000"/>
            </a:solidFill>
            <a:miter lim="800000"/>
            <a:headEnd/>
            <a:tailEnd/>
          </a:ln>
        </p:spPr>
        <p:txBody>
          <a:bodyPr/>
          <a:lstStyle/>
          <a:p>
            <a:endParaRPr lang="en-US"/>
          </a:p>
        </p:txBody>
      </p:sp>
      <p:sp>
        <p:nvSpPr>
          <p:cNvPr id="39941" name="Rectangle 5"/>
          <p:cNvSpPr>
            <a:spLocks noChangeArrowheads="1"/>
          </p:cNvSpPr>
          <p:nvPr/>
        </p:nvSpPr>
        <p:spPr bwMode="auto">
          <a:xfrm>
            <a:off x="1924050" y="2971800"/>
            <a:ext cx="7635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b="1">
                <a:solidFill>
                  <a:srgbClr val="000000"/>
                </a:solidFill>
                <a:latin typeface="Computer Modern" charset="0"/>
              </a:rPr>
              <a:t>Address</a:t>
            </a:r>
            <a:endParaRPr lang="en-US" sz="2400">
              <a:latin typeface="Times New Roman" pitchFamily="18" charset="0"/>
            </a:endParaRPr>
          </a:p>
        </p:txBody>
      </p:sp>
      <p:sp>
        <p:nvSpPr>
          <p:cNvPr id="39942" name="Rectangle 6"/>
          <p:cNvSpPr>
            <a:spLocks noChangeArrowheads="1"/>
          </p:cNvSpPr>
          <p:nvPr/>
        </p:nvSpPr>
        <p:spPr bwMode="auto">
          <a:xfrm>
            <a:off x="2686050" y="2971800"/>
            <a:ext cx="14906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b="1">
                <a:solidFill>
                  <a:srgbClr val="000000"/>
                </a:solidFill>
                <a:latin typeface="Computer Modern" charset="0"/>
              </a:rPr>
              <a:t>Microinstruction</a:t>
            </a:r>
            <a:endParaRPr lang="en-US" sz="2400">
              <a:latin typeface="Times New Roman" pitchFamily="18" charset="0"/>
            </a:endParaRPr>
          </a:p>
        </p:txBody>
      </p:sp>
      <p:sp>
        <p:nvSpPr>
          <p:cNvPr id="39943" name="Rectangle 7"/>
          <p:cNvSpPr>
            <a:spLocks noChangeArrowheads="1"/>
          </p:cNvSpPr>
          <p:nvPr/>
        </p:nvSpPr>
        <p:spPr bwMode="auto">
          <a:xfrm>
            <a:off x="1809750" y="3390900"/>
            <a:ext cx="5791200" cy="1588"/>
          </a:xfrm>
          <a:prstGeom prst="rect">
            <a:avLst/>
          </a:prstGeom>
          <a:solidFill>
            <a:srgbClr val="000000"/>
          </a:solidFill>
          <a:ln w="0">
            <a:solidFill>
              <a:srgbClr val="000000"/>
            </a:solidFill>
            <a:miter lim="800000"/>
            <a:headEnd/>
            <a:tailEnd/>
          </a:ln>
        </p:spPr>
        <p:txBody>
          <a:bodyPr/>
          <a:lstStyle/>
          <a:p>
            <a:endParaRPr lang="en-US"/>
          </a:p>
        </p:txBody>
      </p:sp>
      <p:sp>
        <p:nvSpPr>
          <p:cNvPr id="39944" name="Rectangle 8"/>
          <p:cNvSpPr>
            <a:spLocks noChangeArrowheads="1"/>
          </p:cNvSpPr>
          <p:nvPr/>
        </p:nvSpPr>
        <p:spPr bwMode="auto">
          <a:xfrm>
            <a:off x="1924050" y="3505200"/>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0</a:t>
            </a:r>
            <a:endParaRPr lang="en-US" sz="2400">
              <a:latin typeface="Times New Roman" pitchFamily="18" charset="0"/>
            </a:endParaRPr>
          </a:p>
        </p:txBody>
      </p:sp>
      <p:sp>
        <p:nvSpPr>
          <p:cNvPr id="39945" name="Rectangle 9"/>
          <p:cNvSpPr>
            <a:spLocks noChangeArrowheads="1"/>
          </p:cNvSpPr>
          <p:nvPr/>
        </p:nvSpPr>
        <p:spPr bwMode="auto">
          <a:xfrm>
            <a:off x="2914650" y="3505200"/>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PC</a:t>
            </a:r>
            <a:endParaRPr lang="en-US" sz="2400">
              <a:latin typeface="Times New Roman" pitchFamily="18" charset="0"/>
            </a:endParaRPr>
          </a:p>
        </p:txBody>
      </p:sp>
      <p:sp>
        <p:nvSpPr>
          <p:cNvPr id="39946" name="Rectangle 10"/>
          <p:cNvSpPr>
            <a:spLocks noChangeArrowheads="1"/>
          </p:cNvSpPr>
          <p:nvPr/>
        </p:nvSpPr>
        <p:spPr bwMode="auto">
          <a:xfrm>
            <a:off x="3162300" y="3609975"/>
            <a:ext cx="193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out</a:t>
            </a:r>
            <a:endParaRPr lang="en-US" sz="2400">
              <a:latin typeface="Times New Roman" pitchFamily="18" charset="0"/>
            </a:endParaRPr>
          </a:p>
        </p:txBody>
      </p:sp>
      <p:sp>
        <p:nvSpPr>
          <p:cNvPr id="39947" name="Rectangle 11"/>
          <p:cNvSpPr>
            <a:spLocks noChangeArrowheads="1"/>
          </p:cNvSpPr>
          <p:nvPr/>
        </p:nvSpPr>
        <p:spPr bwMode="auto">
          <a:xfrm>
            <a:off x="3409950" y="35052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48" name="Rectangle 12"/>
          <p:cNvSpPr>
            <a:spLocks noChangeArrowheads="1"/>
          </p:cNvSpPr>
          <p:nvPr/>
        </p:nvSpPr>
        <p:spPr bwMode="auto">
          <a:xfrm>
            <a:off x="3524250" y="3505200"/>
            <a:ext cx="423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dirty="0">
                <a:solidFill>
                  <a:srgbClr val="000000"/>
                </a:solidFill>
                <a:latin typeface="Computer Modern" charset="0"/>
              </a:rPr>
              <a:t>MAR</a:t>
            </a:r>
            <a:endParaRPr lang="en-US" sz="2400" dirty="0">
              <a:latin typeface="Times New Roman" pitchFamily="18" charset="0"/>
            </a:endParaRPr>
          </a:p>
        </p:txBody>
      </p:sp>
      <p:sp>
        <p:nvSpPr>
          <p:cNvPr id="39949" name="Rectangle 13"/>
          <p:cNvSpPr>
            <a:spLocks noChangeArrowheads="1"/>
          </p:cNvSpPr>
          <p:nvPr/>
        </p:nvSpPr>
        <p:spPr bwMode="auto">
          <a:xfrm>
            <a:off x="3971925" y="3600450"/>
            <a:ext cx="1079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39950" name="Rectangle 14"/>
          <p:cNvSpPr>
            <a:spLocks noChangeArrowheads="1"/>
          </p:cNvSpPr>
          <p:nvPr/>
        </p:nvSpPr>
        <p:spPr bwMode="auto">
          <a:xfrm>
            <a:off x="4152900" y="35052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51" name="Rectangle 15"/>
          <p:cNvSpPr>
            <a:spLocks noChangeArrowheads="1"/>
          </p:cNvSpPr>
          <p:nvPr/>
        </p:nvSpPr>
        <p:spPr bwMode="auto">
          <a:xfrm>
            <a:off x="4267200" y="3505200"/>
            <a:ext cx="5095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Read,</a:t>
            </a:r>
            <a:endParaRPr lang="en-US" sz="2400">
              <a:latin typeface="Times New Roman" pitchFamily="18" charset="0"/>
            </a:endParaRPr>
          </a:p>
        </p:txBody>
      </p:sp>
      <p:sp>
        <p:nvSpPr>
          <p:cNvPr id="39952" name="Rectangle 16"/>
          <p:cNvSpPr>
            <a:spLocks noChangeArrowheads="1"/>
          </p:cNvSpPr>
          <p:nvPr/>
        </p:nvSpPr>
        <p:spPr bwMode="auto">
          <a:xfrm>
            <a:off x="4800600" y="3505200"/>
            <a:ext cx="688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Select4,</a:t>
            </a:r>
            <a:endParaRPr lang="en-US" sz="2400">
              <a:latin typeface="Times New Roman" pitchFamily="18" charset="0"/>
            </a:endParaRPr>
          </a:p>
        </p:txBody>
      </p:sp>
      <p:sp>
        <p:nvSpPr>
          <p:cNvPr id="39953" name="Rectangle 17"/>
          <p:cNvSpPr>
            <a:spLocks noChangeArrowheads="1"/>
          </p:cNvSpPr>
          <p:nvPr/>
        </p:nvSpPr>
        <p:spPr bwMode="auto">
          <a:xfrm>
            <a:off x="5505450" y="3505200"/>
            <a:ext cx="392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Add,</a:t>
            </a:r>
            <a:endParaRPr lang="en-US" sz="2400">
              <a:latin typeface="Times New Roman" pitchFamily="18" charset="0"/>
            </a:endParaRPr>
          </a:p>
        </p:txBody>
      </p:sp>
      <p:sp>
        <p:nvSpPr>
          <p:cNvPr id="39954" name="Rectangle 18"/>
          <p:cNvSpPr>
            <a:spLocks noChangeArrowheads="1"/>
          </p:cNvSpPr>
          <p:nvPr/>
        </p:nvSpPr>
        <p:spPr bwMode="auto">
          <a:xfrm>
            <a:off x="5962650" y="3505200"/>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Z</a:t>
            </a:r>
            <a:endParaRPr lang="en-US" sz="2400">
              <a:latin typeface="Times New Roman" pitchFamily="18" charset="0"/>
            </a:endParaRPr>
          </a:p>
        </p:txBody>
      </p:sp>
      <p:sp>
        <p:nvSpPr>
          <p:cNvPr id="39955" name="Rectangle 19"/>
          <p:cNvSpPr>
            <a:spLocks noChangeArrowheads="1"/>
          </p:cNvSpPr>
          <p:nvPr/>
        </p:nvSpPr>
        <p:spPr bwMode="auto">
          <a:xfrm>
            <a:off x="6086475" y="3600450"/>
            <a:ext cx="1079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39956" name="Rectangle 20"/>
          <p:cNvSpPr>
            <a:spLocks noChangeArrowheads="1"/>
          </p:cNvSpPr>
          <p:nvPr/>
        </p:nvSpPr>
        <p:spPr bwMode="auto">
          <a:xfrm>
            <a:off x="1924050" y="3848100"/>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1</a:t>
            </a:r>
            <a:endParaRPr lang="en-US" sz="2400">
              <a:latin typeface="Times New Roman" pitchFamily="18" charset="0"/>
            </a:endParaRPr>
          </a:p>
        </p:txBody>
      </p:sp>
      <p:sp>
        <p:nvSpPr>
          <p:cNvPr id="39957" name="Rectangle 21"/>
          <p:cNvSpPr>
            <a:spLocks noChangeArrowheads="1"/>
          </p:cNvSpPr>
          <p:nvPr/>
        </p:nvSpPr>
        <p:spPr bwMode="auto">
          <a:xfrm>
            <a:off x="2914650" y="3848100"/>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Z</a:t>
            </a:r>
            <a:endParaRPr lang="en-US" sz="2400">
              <a:latin typeface="Times New Roman" pitchFamily="18" charset="0"/>
            </a:endParaRPr>
          </a:p>
        </p:txBody>
      </p:sp>
      <p:sp>
        <p:nvSpPr>
          <p:cNvPr id="39958" name="Rectangle 22"/>
          <p:cNvSpPr>
            <a:spLocks noChangeArrowheads="1"/>
          </p:cNvSpPr>
          <p:nvPr/>
        </p:nvSpPr>
        <p:spPr bwMode="auto">
          <a:xfrm>
            <a:off x="3028950" y="3943350"/>
            <a:ext cx="193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out</a:t>
            </a:r>
            <a:endParaRPr lang="en-US" sz="2400">
              <a:latin typeface="Times New Roman" pitchFamily="18" charset="0"/>
            </a:endParaRPr>
          </a:p>
        </p:txBody>
      </p:sp>
      <p:sp>
        <p:nvSpPr>
          <p:cNvPr id="39959" name="Rectangle 23"/>
          <p:cNvSpPr>
            <a:spLocks noChangeArrowheads="1"/>
          </p:cNvSpPr>
          <p:nvPr/>
        </p:nvSpPr>
        <p:spPr bwMode="auto">
          <a:xfrm>
            <a:off x="3276600" y="38481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60" name="Rectangle 24"/>
          <p:cNvSpPr>
            <a:spLocks noChangeArrowheads="1"/>
          </p:cNvSpPr>
          <p:nvPr/>
        </p:nvSpPr>
        <p:spPr bwMode="auto">
          <a:xfrm>
            <a:off x="3390900" y="3848100"/>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PC</a:t>
            </a:r>
            <a:endParaRPr lang="en-US" sz="2400">
              <a:latin typeface="Times New Roman" pitchFamily="18" charset="0"/>
            </a:endParaRPr>
          </a:p>
        </p:txBody>
      </p:sp>
      <p:sp>
        <p:nvSpPr>
          <p:cNvPr id="39961" name="Rectangle 25"/>
          <p:cNvSpPr>
            <a:spLocks noChangeArrowheads="1"/>
          </p:cNvSpPr>
          <p:nvPr/>
        </p:nvSpPr>
        <p:spPr bwMode="auto">
          <a:xfrm>
            <a:off x="3657600" y="3943350"/>
            <a:ext cx="1095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39962" name="Rectangle 26"/>
          <p:cNvSpPr>
            <a:spLocks noChangeArrowheads="1"/>
          </p:cNvSpPr>
          <p:nvPr/>
        </p:nvSpPr>
        <p:spPr bwMode="auto">
          <a:xfrm>
            <a:off x="3810000" y="38481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63" name="Rectangle 27"/>
          <p:cNvSpPr>
            <a:spLocks noChangeArrowheads="1"/>
          </p:cNvSpPr>
          <p:nvPr/>
        </p:nvSpPr>
        <p:spPr bwMode="auto">
          <a:xfrm>
            <a:off x="3924300" y="3848100"/>
            <a:ext cx="12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Y</a:t>
            </a:r>
            <a:endParaRPr lang="en-US" sz="2400">
              <a:latin typeface="Times New Roman" pitchFamily="18" charset="0"/>
            </a:endParaRPr>
          </a:p>
        </p:txBody>
      </p:sp>
      <p:sp>
        <p:nvSpPr>
          <p:cNvPr id="39964" name="Rectangle 28"/>
          <p:cNvSpPr>
            <a:spLocks noChangeArrowheads="1"/>
          </p:cNvSpPr>
          <p:nvPr/>
        </p:nvSpPr>
        <p:spPr bwMode="auto">
          <a:xfrm>
            <a:off x="4057650" y="3943350"/>
            <a:ext cx="1095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39965" name="Rectangle 29"/>
          <p:cNvSpPr>
            <a:spLocks noChangeArrowheads="1"/>
          </p:cNvSpPr>
          <p:nvPr/>
        </p:nvSpPr>
        <p:spPr bwMode="auto">
          <a:xfrm>
            <a:off x="4229100" y="38481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66" name="Rectangle 30"/>
          <p:cNvSpPr>
            <a:spLocks noChangeArrowheads="1"/>
          </p:cNvSpPr>
          <p:nvPr/>
        </p:nvSpPr>
        <p:spPr bwMode="auto">
          <a:xfrm>
            <a:off x="4343400" y="3848100"/>
            <a:ext cx="4540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WMF</a:t>
            </a:r>
            <a:endParaRPr lang="en-US" sz="2400">
              <a:latin typeface="Times New Roman" pitchFamily="18" charset="0"/>
            </a:endParaRPr>
          </a:p>
        </p:txBody>
      </p:sp>
      <p:sp>
        <p:nvSpPr>
          <p:cNvPr id="39967" name="Rectangle 31"/>
          <p:cNvSpPr>
            <a:spLocks noChangeArrowheads="1"/>
          </p:cNvSpPr>
          <p:nvPr/>
        </p:nvSpPr>
        <p:spPr bwMode="auto">
          <a:xfrm>
            <a:off x="4819650" y="3848100"/>
            <a:ext cx="138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C</a:t>
            </a:r>
            <a:endParaRPr lang="en-US" sz="2400">
              <a:latin typeface="Times New Roman" pitchFamily="18" charset="0"/>
            </a:endParaRPr>
          </a:p>
        </p:txBody>
      </p:sp>
      <p:sp>
        <p:nvSpPr>
          <p:cNvPr id="39968" name="Rectangle 32"/>
          <p:cNvSpPr>
            <a:spLocks noChangeArrowheads="1"/>
          </p:cNvSpPr>
          <p:nvPr/>
        </p:nvSpPr>
        <p:spPr bwMode="auto">
          <a:xfrm>
            <a:off x="1924050" y="4171950"/>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2</a:t>
            </a:r>
            <a:endParaRPr lang="en-US" sz="2400">
              <a:latin typeface="Times New Roman" pitchFamily="18" charset="0"/>
            </a:endParaRPr>
          </a:p>
        </p:txBody>
      </p:sp>
      <p:sp>
        <p:nvSpPr>
          <p:cNvPr id="39969" name="Rectangle 33"/>
          <p:cNvSpPr>
            <a:spLocks noChangeArrowheads="1"/>
          </p:cNvSpPr>
          <p:nvPr/>
        </p:nvSpPr>
        <p:spPr bwMode="auto">
          <a:xfrm>
            <a:off x="2914650" y="4171950"/>
            <a:ext cx="4349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MDR</a:t>
            </a:r>
            <a:endParaRPr lang="en-US" sz="2400">
              <a:latin typeface="Times New Roman" pitchFamily="18" charset="0"/>
            </a:endParaRPr>
          </a:p>
        </p:txBody>
      </p:sp>
      <p:sp>
        <p:nvSpPr>
          <p:cNvPr id="39970" name="Rectangle 34"/>
          <p:cNvSpPr>
            <a:spLocks noChangeArrowheads="1"/>
          </p:cNvSpPr>
          <p:nvPr/>
        </p:nvSpPr>
        <p:spPr bwMode="auto">
          <a:xfrm>
            <a:off x="3352800" y="4276725"/>
            <a:ext cx="193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out</a:t>
            </a:r>
            <a:endParaRPr lang="en-US" sz="2400">
              <a:latin typeface="Times New Roman" pitchFamily="18" charset="0"/>
            </a:endParaRPr>
          </a:p>
        </p:txBody>
      </p:sp>
      <p:sp>
        <p:nvSpPr>
          <p:cNvPr id="39971" name="Rectangle 35"/>
          <p:cNvSpPr>
            <a:spLocks noChangeArrowheads="1"/>
          </p:cNvSpPr>
          <p:nvPr/>
        </p:nvSpPr>
        <p:spPr bwMode="auto">
          <a:xfrm>
            <a:off x="3619500" y="41719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72" name="Rectangle 36"/>
          <p:cNvSpPr>
            <a:spLocks noChangeArrowheads="1"/>
          </p:cNvSpPr>
          <p:nvPr/>
        </p:nvSpPr>
        <p:spPr bwMode="auto">
          <a:xfrm>
            <a:off x="3733800" y="4171950"/>
            <a:ext cx="190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IR</a:t>
            </a:r>
            <a:endParaRPr lang="en-US" sz="2400">
              <a:latin typeface="Times New Roman" pitchFamily="18" charset="0"/>
            </a:endParaRPr>
          </a:p>
        </p:txBody>
      </p:sp>
      <p:sp>
        <p:nvSpPr>
          <p:cNvPr id="39973" name="Rectangle 37"/>
          <p:cNvSpPr>
            <a:spLocks noChangeArrowheads="1"/>
          </p:cNvSpPr>
          <p:nvPr/>
        </p:nvSpPr>
        <p:spPr bwMode="auto">
          <a:xfrm>
            <a:off x="3933825" y="4276725"/>
            <a:ext cx="1079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39974" name="Rectangle 38"/>
          <p:cNvSpPr>
            <a:spLocks noChangeArrowheads="1"/>
          </p:cNvSpPr>
          <p:nvPr/>
        </p:nvSpPr>
        <p:spPr bwMode="auto">
          <a:xfrm>
            <a:off x="1924050" y="4514850"/>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3</a:t>
            </a:r>
            <a:endParaRPr lang="en-US" sz="2400">
              <a:latin typeface="Times New Roman" pitchFamily="18" charset="0"/>
            </a:endParaRPr>
          </a:p>
        </p:txBody>
      </p:sp>
      <p:sp>
        <p:nvSpPr>
          <p:cNvPr id="39975" name="Rectangle 39"/>
          <p:cNvSpPr>
            <a:spLocks noChangeArrowheads="1"/>
          </p:cNvSpPr>
          <p:nvPr/>
        </p:nvSpPr>
        <p:spPr bwMode="auto">
          <a:xfrm>
            <a:off x="2914650" y="4514850"/>
            <a:ext cx="6048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Branch</a:t>
            </a:r>
            <a:endParaRPr lang="en-US" sz="2400">
              <a:latin typeface="Times New Roman" pitchFamily="18" charset="0"/>
            </a:endParaRPr>
          </a:p>
        </p:txBody>
      </p:sp>
      <p:sp>
        <p:nvSpPr>
          <p:cNvPr id="39976" name="Rectangle 40"/>
          <p:cNvSpPr>
            <a:spLocks noChangeArrowheads="1"/>
          </p:cNvSpPr>
          <p:nvPr/>
        </p:nvSpPr>
        <p:spPr bwMode="auto">
          <a:xfrm>
            <a:off x="3552825" y="4514850"/>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to</a:t>
            </a:r>
            <a:endParaRPr lang="en-US" sz="2400">
              <a:latin typeface="Times New Roman" pitchFamily="18" charset="0"/>
            </a:endParaRPr>
          </a:p>
        </p:txBody>
      </p:sp>
      <p:sp>
        <p:nvSpPr>
          <p:cNvPr id="39977" name="Rectangle 41"/>
          <p:cNvSpPr>
            <a:spLocks noChangeArrowheads="1"/>
          </p:cNvSpPr>
          <p:nvPr/>
        </p:nvSpPr>
        <p:spPr bwMode="auto">
          <a:xfrm>
            <a:off x="3781425" y="4514850"/>
            <a:ext cx="625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starting</a:t>
            </a:r>
            <a:endParaRPr lang="en-US" sz="2400">
              <a:latin typeface="Times New Roman" pitchFamily="18" charset="0"/>
            </a:endParaRPr>
          </a:p>
        </p:txBody>
      </p:sp>
      <p:sp>
        <p:nvSpPr>
          <p:cNvPr id="39978" name="Rectangle 42"/>
          <p:cNvSpPr>
            <a:spLocks noChangeArrowheads="1"/>
          </p:cNvSpPr>
          <p:nvPr/>
        </p:nvSpPr>
        <p:spPr bwMode="auto">
          <a:xfrm>
            <a:off x="4429125" y="4514850"/>
            <a:ext cx="6794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address</a:t>
            </a:r>
            <a:endParaRPr lang="en-US" sz="2400">
              <a:latin typeface="Times New Roman" pitchFamily="18" charset="0"/>
            </a:endParaRPr>
          </a:p>
        </p:txBody>
      </p:sp>
      <p:sp>
        <p:nvSpPr>
          <p:cNvPr id="39979" name="Rectangle 43"/>
          <p:cNvSpPr>
            <a:spLocks noChangeArrowheads="1"/>
          </p:cNvSpPr>
          <p:nvPr/>
        </p:nvSpPr>
        <p:spPr bwMode="auto">
          <a:xfrm>
            <a:off x="5057775" y="4514850"/>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of</a:t>
            </a:r>
            <a:endParaRPr lang="en-US" sz="2400">
              <a:latin typeface="Times New Roman" pitchFamily="18" charset="0"/>
            </a:endParaRPr>
          </a:p>
        </p:txBody>
      </p:sp>
      <p:sp>
        <p:nvSpPr>
          <p:cNvPr id="39980" name="Rectangle 44"/>
          <p:cNvSpPr>
            <a:spLocks noChangeArrowheads="1"/>
          </p:cNvSpPr>
          <p:nvPr/>
        </p:nvSpPr>
        <p:spPr bwMode="auto">
          <a:xfrm>
            <a:off x="5295900" y="4514850"/>
            <a:ext cx="9667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appropriate</a:t>
            </a:r>
            <a:endParaRPr lang="en-US" sz="2400">
              <a:latin typeface="Times New Roman" pitchFamily="18" charset="0"/>
            </a:endParaRPr>
          </a:p>
        </p:txBody>
      </p:sp>
      <p:sp>
        <p:nvSpPr>
          <p:cNvPr id="39981" name="Rectangle 45"/>
          <p:cNvSpPr>
            <a:spLocks noChangeArrowheads="1"/>
          </p:cNvSpPr>
          <p:nvPr/>
        </p:nvSpPr>
        <p:spPr bwMode="auto">
          <a:xfrm>
            <a:off x="6248400" y="4514850"/>
            <a:ext cx="10509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microroutine</a:t>
            </a:r>
            <a:endParaRPr lang="en-US" sz="2400">
              <a:latin typeface="Times New Roman" pitchFamily="18" charset="0"/>
            </a:endParaRPr>
          </a:p>
        </p:txBody>
      </p:sp>
      <p:sp>
        <p:nvSpPr>
          <p:cNvPr id="39982" name="Rectangle 46"/>
          <p:cNvSpPr>
            <a:spLocks noChangeArrowheads="1"/>
          </p:cNvSpPr>
          <p:nvPr/>
        </p:nvSpPr>
        <p:spPr bwMode="auto">
          <a:xfrm>
            <a:off x="19621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3" name="Rectangle 47"/>
          <p:cNvSpPr>
            <a:spLocks noChangeArrowheads="1"/>
          </p:cNvSpPr>
          <p:nvPr/>
        </p:nvSpPr>
        <p:spPr bwMode="auto">
          <a:xfrm>
            <a:off x="20574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4" name="Rectangle 48"/>
          <p:cNvSpPr>
            <a:spLocks noChangeArrowheads="1"/>
          </p:cNvSpPr>
          <p:nvPr/>
        </p:nvSpPr>
        <p:spPr bwMode="auto">
          <a:xfrm>
            <a:off x="21336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5" name="Rectangle 49"/>
          <p:cNvSpPr>
            <a:spLocks noChangeArrowheads="1"/>
          </p:cNvSpPr>
          <p:nvPr/>
        </p:nvSpPr>
        <p:spPr bwMode="auto">
          <a:xfrm>
            <a:off x="22098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6" name="Rectangle 50"/>
          <p:cNvSpPr>
            <a:spLocks noChangeArrowheads="1"/>
          </p:cNvSpPr>
          <p:nvPr/>
        </p:nvSpPr>
        <p:spPr bwMode="auto">
          <a:xfrm>
            <a:off x="23050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7" name="Rectangle 51"/>
          <p:cNvSpPr>
            <a:spLocks noChangeArrowheads="1"/>
          </p:cNvSpPr>
          <p:nvPr/>
        </p:nvSpPr>
        <p:spPr bwMode="auto">
          <a:xfrm>
            <a:off x="23812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8" name="Rectangle 52"/>
          <p:cNvSpPr>
            <a:spLocks noChangeArrowheads="1"/>
          </p:cNvSpPr>
          <p:nvPr/>
        </p:nvSpPr>
        <p:spPr bwMode="auto">
          <a:xfrm>
            <a:off x="24765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89" name="Rectangle 53"/>
          <p:cNvSpPr>
            <a:spLocks noChangeArrowheads="1"/>
          </p:cNvSpPr>
          <p:nvPr/>
        </p:nvSpPr>
        <p:spPr bwMode="auto">
          <a:xfrm>
            <a:off x="25527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0" name="Rectangle 54"/>
          <p:cNvSpPr>
            <a:spLocks noChangeArrowheads="1"/>
          </p:cNvSpPr>
          <p:nvPr/>
        </p:nvSpPr>
        <p:spPr bwMode="auto">
          <a:xfrm>
            <a:off x="26289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1" name="Rectangle 55"/>
          <p:cNvSpPr>
            <a:spLocks noChangeArrowheads="1"/>
          </p:cNvSpPr>
          <p:nvPr/>
        </p:nvSpPr>
        <p:spPr bwMode="auto">
          <a:xfrm>
            <a:off x="27241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2" name="Rectangle 56"/>
          <p:cNvSpPr>
            <a:spLocks noChangeArrowheads="1"/>
          </p:cNvSpPr>
          <p:nvPr/>
        </p:nvSpPr>
        <p:spPr bwMode="auto">
          <a:xfrm>
            <a:off x="28003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3" name="Rectangle 57"/>
          <p:cNvSpPr>
            <a:spLocks noChangeArrowheads="1"/>
          </p:cNvSpPr>
          <p:nvPr/>
        </p:nvSpPr>
        <p:spPr bwMode="auto">
          <a:xfrm>
            <a:off x="28765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4" name="Rectangle 58"/>
          <p:cNvSpPr>
            <a:spLocks noChangeArrowheads="1"/>
          </p:cNvSpPr>
          <p:nvPr/>
        </p:nvSpPr>
        <p:spPr bwMode="auto">
          <a:xfrm>
            <a:off x="29718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5" name="Rectangle 59"/>
          <p:cNvSpPr>
            <a:spLocks noChangeArrowheads="1"/>
          </p:cNvSpPr>
          <p:nvPr/>
        </p:nvSpPr>
        <p:spPr bwMode="auto">
          <a:xfrm>
            <a:off x="30480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6" name="Rectangle 60"/>
          <p:cNvSpPr>
            <a:spLocks noChangeArrowheads="1"/>
          </p:cNvSpPr>
          <p:nvPr/>
        </p:nvSpPr>
        <p:spPr bwMode="auto">
          <a:xfrm>
            <a:off x="31432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7" name="Rectangle 61"/>
          <p:cNvSpPr>
            <a:spLocks noChangeArrowheads="1"/>
          </p:cNvSpPr>
          <p:nvPr/>
        </p:nvSpPr>
        <p:spPr bwMode="auto">
          <a:xfrm>
            <a:off x="32194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8" name="Rectangle 62"/>
          <p:cNvSpPr>
            <a:spLocks noChangeArrowheads="1"/>
          </p:cNvSpPr>
          <p:nvPr/>
        </p:nvSpPr>
        <p:spPr bwMode="auto">
          <a:xfrm>
            <a:off x="32956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39999" name="Rectangle 63"/>
          <p:cNvSpPr>
            <a:spLocks noChangeArrowheads="1"/>
          </p:cNvSpPr>
          <p:nvPr/>
        </p:nvSpPr>
        <p:spPr bwMode="auto">
          <a:xfrm>
            <a:off x="33909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0" name="Rectangle 64"/>
          <p:cNvSpPr>
            <a:spLocks noChangeArrowheads="1"/>
          </p:cNvSpPr>
          <p:nvPr/>
        </p:nvSpPr>
        <p:spPr bwMode="auto">
          <a:xfrm>
            <a:off x="34671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1" name="Rectangle 65"/>
          <p:cNvSpPr>
            <a:spLocks noChangeArrowheads="1"/>
          </p:cNvSpPr>
          <p:nvPr/>
        </p:nvSpPr>
        <p:spPr bwMode="auto">
          <a:xfrm>
            <a:off x="35623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2" name="Rectangle 66"/>
          <p:cNvSpPr>
            <a:spLocks noChangeArrowheads="1"/>
          </p:cNvSpPr>
          <p:nvPr/>
        </p:nvSpPr>
        <p:spPr bwMode="auto">
          <a:xfrm>
            <a:off x="36385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3" name="Rectangle 67"/>
          <p:cNvSpPr>
            <a:spLocks noChangeArrowheads="1"/>
          </p:cNvSpPr>
          <p:nvPr/>
        </p:nvSpPr>
        <p:spPr bwMode="auto">
          <a:xfrm>
            <a:off x="37147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4" name="Rectangle 68"/>
          <p:cNvSpPr>
            <a:spLocks noChangeArrowheads="1"/>
          </p:cNvSpPr>
          <p:nvPr/>
        </p:nvSpPr>
        <p:spPr bwMode="auto">
          <a:xfrm>
            <a:off x="38100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5" name="Rectangle 69"/>
          <p:cNvSpPr>
            <a:spLocks noChangeArrowheads="1"/>
          </p:cNvSpPr>
          <p:nvPr/>
        </p:nvSpPr>
        <p:spPr bwMode="auto">
          <a:xfrm>
            <a:off x="38862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6" name="Rectangle 70"/>
          <p:cNvSpPr>
            <a:spLocks noChangeArrowheads="1"/>
          </p:cNvSpPr>
          <p:nvPr/>
        </p:nvSpPr>
        <p:spPr bwMode="auto">
          <a:xfrm>
            <a:off x="39624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7" name="Rectangle 71"/>
          <p:cNvSpPr>
            <a:spLocks noChangeArrowheads="1"/>
          </p:cNvSpPr>
          <p:nvPr/>
        </p:nvSpPr>
        <p:spPr bwMode="auto">
          <a:xfrm>
            <a:off x="40576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8" name="Rectangle 72"/>
          <p:cNvSpPr>
            <a:spLocks noChangeArrowheads="1"/>
          </p:cNvSpPr>
          <p:nvPr/>
        </p:nvSpPr>
        <p:spPr bwMode="auto">
          <a:xfrm>
            <a:off x="41338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09" name="Rectangle 73"/>
          <p:cNvSpPr>
            <a:spLocks noChangeArrowheads="1"/>
          </p:cNvSpPr>
          <p:nvPr/>
        </p:nvSpPr>
        <p:spPr bwMode="auto">
          <a:xfrm>
            <a:off x="42291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0" name="Rectangle 74"/>
          <p:cNvSpPr>
            <a:spLocks noChangeArrowheads="1"/>
          </p:cNvSpPr>
          <p:nvPr/>
        </p:nvSpPr>
        <p:spPr bwMode="auto">
          <a:xfrm>
            <a:off x="43053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1" name="Rectangle 75"/>
          <p:cNvSpPr>
            <a:spLocks noChangeArrowheads="1"/>
          </p:cNvSpPr>
          <p:nvPr/>
        </p:nvSpPr>
        <p:spPr bwMode="auto">
          <a:xfrm>
            <a:off x="43815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2" name="Rectangle 76"/>
          <p:cNvSpPr>
            <a:spLocks noChangeArrowheads="1"/>
          </p:cNvSpPr>
          <p:nvPr/>
        </p:nvSpPr>
        <p:spPr bwMode="auto">
          <a:xfrm>
            <a:off x="44767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3" name="Rectangle 77"/>
          <p:cNvSpPr>
            <a:spLocks noChangeArrowheads="1"/>
          </p:cNvSpPr>
          <p:nvPr/>
        </p:nvSpPr>
        <p:spPr bwMode="auto">
          <a:xfrm>
            <a:off x="45529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4" name="Rectangle 78"/>
          <p:cNvSpPr>
            <a:spLocks noChangeArrowheads="1"/>
          </p:cNvSpPr>
          <p:nvPr/>
        </p:nvSpPr>
        <p:spPr bwMode="auto">
          <a:xfrm>
            <a:off x="46291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5" name="Rectangle 79"/>
          <p:cNvSpPr>
            <a:spLocks noChangeArrowheads="1"/>
          </p:cNvSpPr>
          <p:nvPr/>
        </p:nvSpPr>
        <p:spPr bwMode="auto">
          <a:xfrm>
            <a:off x="47244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6" name="Rectangle 80"/>
          <p:cNvSpPr>
            <a:spLocks noChangeArrowheads="1"/>
          </p:cNvSpPr>
          <p:nvPr/>
        </p:nvSpPr>
        <p:spPr bwMode="auto">
          <a:xfrm>
            <a:off x="48006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7" name="Rectangle 81"/>
          <p:cNvSpPr>
            <a:spLocks noChangeArrowheads="1"/>
          </p:cNvSpPr>
          <p:nvPr/>
        </p:nvSpPr>
        <p:spPr bwMode="auto">
          <a:xfrm>
            <a:off x="48958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8" name="Rectangle 82"/>
          <p:cNvSpPr>
            <a:spLocks noChangeArrowheads="1"/>
          </p:cNvSpPr>
          <p:nvPr/>
        </p:nvSpPr>
        <p:spPr bwMode="auto">
          <a:xfrm>
            <a:off x="49720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19" name="Rectangle 83"/>
          <p:cNvSpPr>
            <a:spLocks noChangeArrowheads="1"/>
          </p:cNvSpPr>
          <p:nvPr/>
        </p:nvSpPr>
        <p:spPr bwMode="auto">
          <a:xfrm>
            <a:off x="50482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0" name="Rectangle 84"/>
          <p:cNvSpPr>
            <a:spLocks noChangeArrowheads="1"/>
          </p:cNvSpPr>
          <p:nvPr/>
        </p:nvSpPr>
        <p:spPr bwMode="auto">
          <a:xfrm>
            <a:off x="51435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1" name="Rectangle 85"/>
          <p:cNvSpPr>
            <a:spLocks noChangeArrowheads="1"/>
          </p:cNvSpPr>
          <p:nvPr/>
        </p:nvSpPr>
        <p:spPr bwMode="auto">
          <a:xfrm>
            <a:off x="52197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2" name="Rectangle 86"/>
          <p:cNvSpPr>
            <a:spLocks noChangeArrowheads="1"/>
          </p:cNvSpPr>
          <p:nvPr/>
        </p:nvSpPr>
        <p:spPr bwMode="auto">
          <a:xfrm>
            <a:off x="53149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3" name="Rectangle 87"/>
          <p:cNvSpPr>
            <a:spLocks noChangeArrowheads="1"/>
          </p:cNvSpPr>
          <p:nvPr/>
        </p:nvSpPr>
        <p:spPr bwMode="auto">
          <a:xfrm>
            <a:off x="53911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4" name="Rectangle 88"/>
          <p:cNvSpPr>
            <a:spLocks noChangeArrowheads="1"/>
          </p:cNvSpPr>
          <p:nvPr/>
        </p:nvSpPr>
        <p:spPr bwMode="auto">
          <a:xfrm>
            <a:off x="54673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5" name="Rectangle 89"/>
          <p:cNvSpPr>
            <a:spLocks noChangeArrowheads="1"/>
          </p:cNvSpPr>
          <p:nvPr/>
        </p:nvSpPr>
        <p:spPr bwMode="auto">
          <a:xfrm>
            <a:off x="55626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6" name="Rectangle 90"/>
          <p:cNvSpPr>
            <a:spLocks noChangeArrowheads="1"/>
          </p:cNvSpPr>
          <p:nvPr/>
        </p:nvSpPr>
        <p:spPr bwMode="auto">
          <a:xfrm>
            <a:off x="56388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7" name="Rectangle 91"/>
          <p:cNvSpPr>
            <a:spLocks noChangeArrowheads="1"/>
          </p:cNvSpPr>
          <p:nvPr/>
        </p:nvSpPr>
        <p:spPr bwMode="auto">
          <a:xfrm>
            <a:off x="57150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8" name="Rectangle 92"/>
          <p:cNvSpPr>
            <a:spLocks noChangeArrowheads="1"/>
          </p:cNvSpPr>
          <p:nvPr/>
        </p:nvSpPr>
        <p:spPr bwMode="auto">
          <a:xfrm>
            <a:off x="58102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29" name="Rectangle 93"/>
          <p:cNvSpPr>
            <a:spLocks noChangeArrowheads="1"/>
          </p:cNvSpPr>
          <p:nvPr/>
        </p:nvSpPr>
        <p:spPr bwMode="auto">
          <a:xfrm>
            <a:off x="58864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0" name="Rectangle 94"/>
          <p:cNvSpPr>
            <a:spLocks noChangeArrowheads="1"/>
          </p:cNvSpPr>
          <p:nvPr/>
        </p:nvSpPr>
        <p:spPr bwMode="auto">
          <a:xfrm>
            <a:off x="59817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1" name="Rectangle 95"/>
          <p:cNvSpPr>
            <a:spLocks noChangeArrowheads="1"/>
          </p:cNvSpPr>
          <p:nvPr/>
        </p:nvSpPr>
        <p:spPr bwMode="auto">
          <a:xfrm>
            <a:off x="60579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2" name="Rectangle 96"/>
          <p:cNvSpPr>
            <a:spLocks noChangeArrowheads="1"/>
          </p:cNvSpPr>
          <p:nvPr/>
        </p:nvSpPr>
        <p:spPr bwMode="auto">
          <a:xfrm>
            <a:off x="61341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3" name="Rectangle 97"/>
          <p:cNvSpPr>
            <a:spLocks noChangeArrowheads="1"/>
          </p:cNvSpPr>
          <p:nvPr/>
        </p:nvSpPr>
        <p:spPr bwMode="auto">
          <a:xfrm>
            <a:off x="62293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4" name="Rectangle 98"/>
          <p:cNvSpPr>
            <a:spLocks noChangeArrowheads="1"/>
          </p:cNvSpPr>
          <p:nvPr/>
        </p:nvSpPr>
        <p:spPr bwMode="auto">
          <a:xfrm>
            <a:off x="63055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5" name="Rectangle 99"/>
          <p:cNvSpPr>
            <a:spLocks noChangeArrowheads="1"/>
          </p:cNvSpPr>
          <p:nvPr/>
        </p:nvSpPr>
        <p:spPr bwMode="auto">
          <a:xfrm>
            <a:off x="64008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6" name="Rectangle 100"/>
          <p:cNvSpPr>
            <a:spLocks noChangeArrowheads="1"/>
          </p:cNvSpPr>
          <p:nvPr/>
        </p:nvSpPr>
        <p:spPr bwMode="auto">
          <a:xfrm>
            <a:off x="64770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7" name="Rectangle 101"/>
          <p:cNvSpPr>
            <a:spLocks noChangeArrowheads="1"/>
          </p:cNvSpPr>
          <p:nvPr/>
        </p:nvSpPr>
        <p:spPr bwMode="auto">
          <a:xfrm>
            <a:off x="65532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8" name="Rectangle 102"/>
          <p:cNvSpPr>
            <a:spLocks noChangeArrowheads="1"/>
          </p:cNvSpPr>
          <p:nvPr/>
        </p:nvSpPr>
        <p:spPr bwMode="auto">
          <a:xfrm>
            <a:off x="66484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39" name="Rectangle 103"/>
          <p:cNvSpPr>
            <a:spLocks noChangeArrowheads="1"/>
          </p:cNvSpPr>
          <p:nvPr/>
        </p:nvSpPr>
        <p:spPr bwMode="auto">
          <a:xfrm>
            <a:off x="67246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0" name="Rectangle 104"/>
          <p:cNvSpPr>
            <a:spLocks noChangeArrowheads="1"/>
          </p:cNvSpPr>
          <p:nvPr/>
        </p:nvSpPr>
        <p:spPr bwMode="auto">
          <a:xfrm>
            <a:off x="68008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1" name="Rectangle 105"/>
          <p:cNvSpPr>
            <a:spLocks noChangeArrowheads="1"/>
          </p:cNvSpPr>
          <p:nvPr/>
        </p:nvSpPr>
        <p:spPr bwMode="auto">
          <a:xfrm>
            <a:off x="68961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2" name="Rectangle 106"/>
          <p:cNvSpPr>
            <a:spLocks noChangeArrowheads="1"/>
          </p:cNvSpPr>
          <p:nvPr/>
        </p:nvSpPr>
        <p:spPr bwMode="auto">
          <a:xfrm>
            <a:off x="69723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3" name="Rectangle 107"/>
          <p:cNvSpPr>
            <a:spLocks noChangeArrowheads="1"/>
          </p:cNvSpPr>
          <p:nvPr/>
        </p:nvSpPr>
        <p:spPr bwMode="auto">
          <a:xfrm>
            <a:off x="70675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4" name="Rectangle 108"/>
          <p:cNvSpPr>
            <a:spLocks noChangeArrowheads="1"/>
          </p:cNvSpPr>
          <p:nvPr/>
        </p:nvSpPr>
        <p:spPr bwMode="auto">
          <a:xfrm>
            <a:off x="71437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5" name="Rectangle 109"/>
          <p:cNvSpPr>
            <a:spLocks noChangeArrowheads="1"/>
          </p:cNvSpPr>
          <p:nvPr/>
        </p:nvSpPr>
        <p:spPr bwMode="auto">
          <a:xfrm>
            <a:off x="721995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6" name="Rectangle 110"/>
          <p:cNvSpPr>
            <a:spLocks noChangeArrowheads="1"/>
          </p:cNvSpPr>
          <p:nvPr/>
        </p:nvSpPr>
        <p:spPr bwMode="auto">
          <a:xfrm>
            <a:off x="73152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7" name="Rectangle 111"/>
          <p:cNvSpPr>
            <a:spLocks noChangeArrowheads="1"/>
          </p:cNvSpPr>
          <p:nvPr/>
        </p:nvSpPr>
        <p:spPr bwMode="auto">
          <a:xfrm>
            <a:off x="7391400" y="474345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48" name="Rectangle 112"/>
          <p:cNvSpPr>
            <a:spLocks noChangeArrowheads="1"/>
          </p:cNvSpPr>
          <p:nvPr/>
        </p:nvSpPr>
        <p:spPr bwMode="auto">
          <a:xfrm>
            <a:off x="1924050" y="508635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25</a:t>
            </a:r>
            <a:endParaRPr lang="en-US" sz="2400">
              <a:latin typeface="Times New Roman" pitchFamily="18" charset="0"/>
            </a:endParaRPr>
          </a:p>
        </p:txBody>
      </p:sp>
      <p:sp>
        <p:nvSpPr>
          <p:cNvPr id="40049" name="Rectangle 113"/>
          <p:cNvSpPr>
            <a:spLocks noChangeArrowheads="1"/>
          </p:cNvSpPr>
          <p:nvPr/>
        </p:nvSpPr>
        <p:spPr bwMode="auto">
          <a:xfrm>
            <a:off x="2914650" y="5086350"/>
            <a:ext cx="1047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If</a:t>
            </a:r>
            <a:endParaRPr lang="en-US" sz="2400">
              <a:latin typeface="Times New Roman" pitchFamily="18" charset="0"/>
            </a:endParaRPr>
          </a:p>
        </p:txBody>
      </p:sp>
      <p:sp>
        <p:nvSpPr>
          <p:cNvPr id="40050" name="Rectangle 114"/>
          <p:cNvSpPr>
            <a:spLocks noChangeArrowheads="1"/>
          </p:cNvSpPr>
          <p:nvPr/>
        </p:nvSpPr>
        <p:spPr bwMode="auto">
          <a:xfrm>
            <a:off x="3105150" y="5086350"/>
            <a:ext cx="4079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N=0,</a:t>
            </a:r>
            <a:endParaRPr lang="en-US" sz="2400">
              <a:latin typeface="Times New Roman" pitchFamily="18" charset="0"/>
            </a:endParaRPr>
          </a:p>
        </p:txBody>
      </p:sp>
      <p:sp>
        <p:nvSpPr>
          <p:cNvPr id="40051" name="Rectangle 115"/>
          <p:cNvSpPr>
            <a:spLocks noChangeArrowheads="1"/>
          </p:cNvSpPr>
          <p:nvPr/>
        </p:nvSpPr>
        <p:spPr bwMode="auto">
          <a:xfrm>
            <a:off x="3619500" y="5086350"/>
            <a:ext cx="371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then</a:t>
            </a:r>
            <a:endParaRPr lang="en-US" sz="2400">
              <a:latin typeface="Times New Roman" pitchFamily="18" charset="0"/>
            </a:endParaRPr>
          </a:p>
        </p:txBody>
      </p:sp>
      <p:sp>
        <p:nvSpPr>
          <p:cNvPr id="40052" name="Rectangle 116"/>
          <p:cNvSpPr>
            <a:spLocks noChangeArrowheads="1"/>
          </p:cNvSpPr>
          <p:nvPr/>
        </p:nvSpPr>
        <p:spPr bwMode="auto">
          <a:xfrm>
            <a:off x="4038600" y="5086350"/>
            <a:ext cx="584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branch</a:t>
            </a:r>
            <a:endParaRPr lang="en-US" sz="2400">
              <a:latin typeface="Times New Roman" pitchFamily="18" charset="0"/>
            </a:endParaRPr>
          </a:p>
        </p:txBody>
      </p:sp>
      <p:sp>
        <p:nvSpPr>
          <p:cNvPr id="40053" name="Rectangle 117"/>
          <p:cNvSpPr>
            <a:spLocks noChangeArrowheads="1"/>
          </p:cNvSpPr>
          <p:nvPr/>
        </p:nvSpPr>
        <p:spPr bwMode="auto">
          <a:xfrm>
            <a:off x="4648200" y="5086350"/>
            <a:ext cx="1587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to</a:t>
            </a:r>
            <a:endParaRPr lang="en-US" sz="2400">
              <a:latin typeface="Times New Roman" pitchFamily="18" charset="0"/>
            </a:endParaRPr>
          </a:p>
        </p:txBody>
      </p:sp>
      <p:sp>
        <p:nvSpPr>
          <p:cNvPr id="40054" name="Rectangle 118"/>
          <p:cNvSpPr>
            <a:spLocks noChangeArrowheads="1"/>
          </p:cNvSpPr>
          <p:nvPr/>
        </p:nvSpPr>
        <p:spPr bwMode="auto">
          <a:xfrm>
            <a:off x="4876800" y="5086350"/>
            <a:ext cx="1336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microinstruction</a:t>
            </a:r>
            <a:endParaRPr lang="en-US" sz="2400">
              <a:latin typeface="Times New Roman" pitchFamily="18" charset="0"/>
            </a:endParaRPr>
          </a:p>
        </p:txBody>
      </p:sp>
      <p:sp>
        <p:nvSpPr>
          <p:cNvPr id="40055" name="Rectangle 119"/>
          <p:cNvSpPr>
            <a:spLocks noChangeArrowheads="1"/>
          </p:cNvSpPr>
          <p:nvPr/>
        </p:nvSpPr>
        <p:spPr bwMode="auto">
          <a:xfrm>
            <a:off x="6219825" y="5086350"/>
            <a:ext cx="1063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0</a:t>
            </a:r>
            <a:endParaRPr lang="en-US" sz="2400">
              <a:latin typeface="Times New Roman" pitchFamily="18" charset="0"/>
            </a:endParaRPr>
          </a:p>
        </p:txBody>
      </p:sp>
      <p:sp>
        <p:nvSpPr>
          <p:cNvPr id="40056" name="Rectangle 120"/>
          <p:cNvSpPr>
            <a:spLocks noChangeArrowheads="1"/>
          </p:cNvSpPr>
          <p:nvPr/>
        </p:nvSpPr>
        <p:spPr bwMode="auto">
          <a:xfrm>
            <a:off x="1924050" y="54102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26</a:t>
            </a:r>
            <a:endParaRPr lang="en-US" sz="2400">
              <a:latin typeface="Times New Roman" pitchFamily="18" charset="0"/>
            </a:endParaRPr>
          </a:p>
        </p:txBody>
      </p:sp>
      <p:sp>
        <p:nvSpPr>
          <p:cNvPr id="40057" name="Rectangle 121"/>
          <p:cNvSpPr>
            <a:spLocks noChangeArrowheads="1"/>
          </p:cNvSpPr>
          <p:nvPr/>
        </p:nvSpPr>
        <p:spPr bwMode="auto">
          <a:xfrm>
            <a:off x="2914650" y="5410200"/>
            <a:ext cx="1397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Offset-field-of-IR</a:t>
            </a:r>
            <a:endParaRPr lang="en-US" sz="2400">
              <a:latin typeface="Times New Roman" pitchFamily="18" charset="0"/>
            </a:endParaRPr>
          </a:p>
        </p:txBody>
      </p:sp>
      <p:sp>
        <p:nvSpPr>
          <p:cNvPr id="40058" name="Rectangle 122"/>
          <p:cNvSpPr>
            <a:spLocks noChangeArrowheads="1"/>
          </p:cNvSpPr>
          <p:nvPr/>
        </p:nvSpPr>
        <p:spPr bwMode="auto">
          <a:xfrm>
            <a:off x="4295775" y="5514975"/>
            <a:ext cx="193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out</a:t>
            </a:r>
            <a:endParaRPr lang="en-US" sz="2400">
              <a:latin typeface="Times New Roman" pitchFamily="18" charset="0"/>
            </a:endParaRPr>
          </a:p>
        </p:txBody>
      </p:sp>
      <p:sp>
        <p:nvSpPr>
          <p:cNvPr id="40059" name="Rectangle 123"/>
          <p:cNvSpPr>
            <a:spLocks noChangeArrowheads="1"/>
          </p:cNvSpPr>
          <p:nvPr/>
        </p:nvSpPr>
        <p:spPr bwMode="auto">
          <a:xfrm>
            <a:off x="4533900" y="54102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60" name="Rectangle 124"/>
          <p:cNvSpPr>
            <a:spLocks noChangeArrowheads="1"/>
          </p:cNvSpPr>
          <p:nvPr/>
        </p:nvSpPr>
        <p:spPr bwMode="auto">
          <a:xfrm>
            <a:off x="4648200" y="5410200"/>
            <a:ext cx="7096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SelectY,</a:t>
            </a:r>
            <a:endParaRPr lang="en-US" sz="2400">
              <a:latin typeface="Times New Roman" pitchFamily="18" charset="0"/>
            </a:endParaRPr>
          </a:p>
        </p:txBody>
      </p:sp>
      <p:sp>
        <p:nvSpPr>
          <p:cNvPr id="40061" name="Rectangle 125"/>
          <p:cNvSpPr>
            <a:spLocks noChangeArrowheads="1"/>
          </p:cNvSpPr>
          <p:nvPr/>
        </p:nvSpPr>
        <p:spPr bwMode="auto">
          <a:xfrm>
            <a:off x="5391150" y="5410200"/>
            <a:ext cx="392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Add,</a:t>
            </a:r>
            <a:endParaRPr lang="en-US" sz="2400">
              <a:latin typeface="Times New Roman" pitchFamily="18" charset="0"/>
            </a:endParaRPr>
          </a:p>
        </p:txBody>
      </p:sp>
      <p:sp>
        <p:nvSpPr>
          <p:cNvPr id="40062" name="Rectangle 126"/>
          <p:cNvSpPr>
            <a:spLocks noChangeArrowheads="1"/>
          </p:cNvSpPr>
          <p:nvPr/>
        </p:nvSpPr>
        <p:spPr bwMode="auto">
          <a:xfrm>
            <a:off x="5867400" y="5410200"/>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Z</a:t>
            </a:r>
            <a:endParaRPr lang="en-US" sz="2400">
              <a:latin typeface="Times New Roman" pitchFamily="18" charset="0"/>
            </a:endParaRPr>
          </a:p>
        </p:txBody>
      </p:sp>
      <p:sp>
        <p:nvSpPr>
          <p:cNvPr id="40063" name="Rectangle 127"/>
          <p:cNvSpPr>
            <a:spLocks noChangeArrowheads="1"/>
          </p:cNvSpPr>
          <p:nvPr/>
        </p:nvSpPr>
        <p:spPr bwMode="auto">
          <a:xfrm>
            <a:off x="5991225" y="5514975"/>
            <a:ext cx="1079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40064" name="Rectangle 128"/>
          <p:cNvSpPr>
            <a:spLocks noChangeArrowheads="1"/>
          </p:cNvSpPr>
          <p:nvPr/>
        </p:nvSpPr>
        <p:spPr bwMode="auto">
          <a:xfrm>
            <a:off x="1924050" y="57531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27</a:t>
            </a:r>
            <a:endParaRPr lang="en-US" sz="2400">
              <a:latin typeface="Times New Roman" pitchFamily="18" charset="0"/>
            </a:endParaRPr>
          </a:p>
        </p:txBody>
      </p:sp>
      <p:sp>
        <p:nvSpPr>
          <p:cNvPr id="40065" name="Rectangle 129"/>
          <p:cNvSpPr>
            <a:spLocks noChangeArrowheads="1"/>
          </p:cNvSpPr>
          <p:nvPr/>
        </p:nvSpPr>
        <p:spPr bwMode="auto">
          <a:xfrm>
            <a:off x="2914650" y="5753100"/>
            <a:ext cx="1158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Z</a:t>
            </a:r>
            <a:endParaRPr lang="en-US" sz="2400">
              <a:latin typeface="Times New Roman" pitchFamily="18" charset="0"/>
            </a:endParaRPr>
          </a:p>
        </p:txBody>
      </p:sp>
      <p:sp>
        <p:nvSpPr>
          <p:cNvPr id="40066" name="Rectangle 130"/>
          <p:cNvSpPr>
            <a:spLocks noChangeArrowheads="1"/>
          </p:cNvSpPr>
          <p:nvPr/>
        </p:nvSpPr>
        <p:spPr bwMode="auto">
          <a:xfrm>
            <a:off x="3028950" y="5848350"/>
            <a:ext cx="1936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out</a:t>
            </a:r>
            <a:endParaRPr lang="en-US" sz="2400">
              <a:latin typeface="Times New Roman" pitchFamily="18" charset="0"/>
            </a:endParaRPr>
          </a:p>
        </p:txBody>
      </p:sp>
      <p:sp>
        <p:nvSpPr>
          <p:cNvPr id="40067" name="Rectangle 131"/>
          <p:cNvSpPr>
            <a:spLocks noChangeArrowheads="1"/>
          </p:cNvSpPr>
          <p:nvPr/>
        </p:nvSpPr>
        <p:spPr bwMode="auto">
          <a:xfrm>
            <a:off x="3276600" y="57531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68" name="Rectangle 132"/>
          <p:cNvSpPr>
            <a:spLocks noChangeArrowheads="1"/>
          </p:cNvSpPr>
          <p:nvPr/>
        </p:nvSpPr>
        <p:spPr bwMode="auto">
          <a:xfrm>
            <a:off x="3390900" y="5753100"/>
            <a:ext cx="265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PC</a:t>
            </a:r>
            <a:endParaRPr lang="en-US" sz="2400">
              <a:latin typeface="Times New Roman" pitchFamily="18" charset="0"/>
            </a:endParaRPr>
          </a:p>
        </p:txBody>
      </p:sp>
      <p:sp>
        <p:nvSpPr>
          <p:cNvPr id="40069" name="Rectangle 133"/>
          <p:cNvSpPr>
            <a:spLocks noChangeArrowheads="1"/>
          </p:cNvSpPr>
          <p:nvPr/>
        </p:nvSpPr>
        <p:spPr bwMode="auto">
          <a:xfrm>
            <a:off x="3657600" y="5848350"/>
            <a:ext cx="10953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000000"/>
                </a:solidFill>
                <a:latin typeface="Computer Modern" charset="0"/>
              </a:rPr>
              <a:t>in</a:t>
            </a:r>
            <a:endParaRPr lang="en-US" sz="2400">
              <a:latin typeface="Times New Roman" pitchFamily="18" charset="0"/>
            </a:endParaRPr>
          </a:p>
        </p:txBody>
      </p:sp>
      <p:sp>
        <p:nvSpPr>
          <p:cNvPr id="40070" name="Rectangle 134"/>
          <p:cNvSpPr>
            <a:spLocks noChangeArrowheads="1"/>
          </p:cNvSpPr>
          <p:nvPr/>
        </p:nvSpPr>
        <p:spPr bwMode="auto">
          <a:xfrm>
            <a:off x="3810000" y="57531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a:t>
            </a:r>
            <a:endParaRPr lang="en-US" sz="2400">
              <a:latin typeface="Times New Roman" pitchFamily="18" charset="0"/>
            </a:endParaRPr>
          </a:p>
        </p:txBody>
      </p:sp>
      <p:sp>
        <p:nvSpPr>
          <p:cNvPr id="40071" name="Rectangle 135"/>
          <p:cNvSpPr>
            <a:spLocks noChangeArrowheads="1"/>
          </p:cNvSpPr>
          <p:nvPr/>
        </p:nvSpPr>
        <p:spPr bwMode="auto">
          <a:xfrm>
            <a:off x="3924300" y="5753100"/>
            <a:ext cx="339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End</a:t>
            </a:r>
            <a:endParaRPr lang="en-US" sz="2400">
              <a:latin typeface="Times New Roman" pitchFamily="18" charset="0"/>
            </a:endParaRPr>
          </a:p>
        </p:txBody>
      </p:sp>
      <p:sp>
        <p:nvSpPr>
          <p:cNvPr id="40072" name="Rectangle 136"/>
          <p:cNvSpPr>
            <a:spLocks noChangeArrowheads="1"/>
          </p:cNvSpPr>
          <p:nvPr/>
        </p:nvSpPr>
        <p:spPr bwMode="auto">
          <a:xfrm>
            <a:off x="1809750" y="6153150"/>
            <a:ext cx="5791200" cy="1588"/>
          </a:xfrm>
          <a:prstGeom prst="rect">
            <a:avLst/>
          </a:prstGeom>
          <a:solidFill>
            <a:srgbClr val="000000"/>
          </a:solidFill>
          <a:ln w="0">
            <a:solidFill>
              <a:srgbClr val="000000"/>
            </a:solidFill>
            <a:miter lim="800000"/>
            <a:headEnd/>
            <a:tailEnd/>
          </a:ln>
        </p:spPr>
        <p:txBody>
          <a:bodyPr/>
          <a:lstStyle/>
          <a:p>
            <a:endParaRPr lang="en-US"/>
          </a:p>
        </p:txBody>
      </p:sp>
      <p:sp>
        <p:nvSpPr>
          <p:cNvPr id="40073" name="Rectangle 137"/>
          <p:cNvSpPr>
            <a:spLocks noChangeArrowheads="1"/>
          </p:cNvSpPr>
          <p:nvPr/>
        </p:nvSpPr>
        <p:spPr bwMode="auto">
          <a:xfrm>
            <a:off x="2362200" y="6400800"/>
            <a:ext cx="4614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Computer Modern" charset="0"/>
              </a:rPr>
              <a:t>Figure 7.17.  Microroutine for the instruction Branch&lt;0.</a:t>
            </a:r>
            <a:endParaRPr lang="en-US" sz="2400">
              <a:latin typeface="Times New Roman" pitchFamily="18" charset="0"/>
            </a:endParaRPr>
          </a:p>
        </p:txBody>
      </p:sp>
    </p:spTree>
    <p:extLst>
      <p:ext uri="{BB962C8B-B14F-4D97-AF65-F5344CB8AC3E}">
        <p14:creationId xmlns:p14="http://schemas.microsoft.com/office/powerpoint/2010/main" val="220864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PROCESSOR</a:t>
            </a:r>
          </a:p>
        </p:txBody>
      </p:sp>
      <p:sp>
        <p:nvSpPr>
          <p:cNvPr id="3" name="Content Placeholder 2"/>
          <p:cNvSpPr>
            <a:spLocks noGrp="1"/>
          </p:cNvSpPr>
          <p:nvPr>
            <p:ph idx="1"/>
          </p:nvPr>
        </p:nvSpPr>
        <p:spPr/>
        <p:txBody>
          <a:bodyPr/>
          <a:lstStyle/>
          <a:p>
            <a:r>
              <a:rPr lang="en-US" dirty="0"/>
              <a:t>• Using separate caches for instructions &amp; data is common practice in many processors today.</a:t>
            </a:r>
          </a:p>
          <a:p>
            <a:r>
              <a:rPr lang="en-US" dirty="0"/>
              <a:t>• A processor may include several units of each type to increase the potential for concurrent operations.</a:t>
            </a:r>
          </a:p>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19400"/>
            <a:ext cx="7010399"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368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Modified organization with conditional branching</a:t>
            </a:r>
          </a:p>
        </p:txBody>
      </p:sp>
      <p:sp>
        <p:nvSpPr>
          <p:cNvPr id="40964" name="Rectangle 4"/>
          <p:cNvSpPr>
            <a:spLocks noChangeArrowheads="1"/>
          </p:cNvSpPr>
          <p:nvPr/>
        </p:nvSpPr>
        <p:spPr bwMode="auto">
          <a:xfrm>
            <a:off x="2038350" y="5687253"/>
            <a:ext cx="6400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tabLst>
                <a:tab pos="1485900" algn="l"/>
              </a:tabLst>
            </a:pPr>
            <a:r>
              <a:rPr lang="en-CA" dirty="0">
                <a:solidFill>
                  <a:srgbClr val="000000"/>
                </a:solidFill>
                <a:latin typeface="Nimbus Roman No9 L" charset="0"/>
              </a:rPr>
              <a:t>Figure 7.18.</a:t>
            </a:r>
            <a:r>
              <a:rPr lang="en-US" dirty="0">
                <a:solidFill>
                  <a:srgbClr val="000000"/>
                </a:solidFill>
                <a:latin typeface="Nimbus Roman No9 L" charset="0"/>
              </a:rPr>
              <a:t>	Organization of the control unit to allow	</a:t>
            </a:r>
          </a:p>
          <a:p>
            <a:pPr>
              <a:tabLst>
                <a:tab pos="1485900" algn="l"/>
              </a:tabLst>
            </a:pPr>
            <a:r>
              <a:rPr lang="en-US" dirty="0">
                <a:solidFill>
                  <a:srgbClr val="000000"/>
                </a:solidFill>
                <a:latin typeface="Nimbus Roman No9 L" charset="0"/>
              </a:rPr>
              <a:t>	conditional branching in the </a:t>
            </a:r>
            <a:r>
              <a:rPr lang="en-US" dirty="0" err="1">
                <a:solidFill>
                  <a:srgbClr val="000000"/>
                </a:solidFill>
                <a:latin typeface="Nimbus Roman No9 L" charset="0"/>
              </a:rPr>
              <a:t>microprogram</a:t>
            </a:r>
            <a:r>
              <a:rPr lang="en-US" dirty="0">
                <a:solidFill>
                  <a:srgbClr val="000000"/>
                </a:solidFill>
                <a:latin typeface="Nimbus Roman No9 L" charset="0"/>
              </a:rPr>
              <a:t>.	</a:t>
            </a:r>
            <a:endParaRPr lang="en-CA" sz="2400" dirty="0">
              <a:latin typeface="Times New Roman" pitchFamily="18" charset="0"/>
            </a:endParaRPr>
          </a:p>
        </p:txBody>
      </p:sp>
      <p:sp>
        <p:nvSpPr>
          <p:cNvPr id="40965" name="Rectangle 5"/>
          <p:cNvSpPr>
            <a:spLocks noChangeArrowheads="1"/>
          </p:cNvSpPr>
          <p:nvPr/>
        </p:nvSpPr>
        <p:spPr bwMode="auto">
          <a:xfrm>
            <a:off x="4584700" y="4964113"/>
            <a:ext cx="654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Control</a:t>
            </a:r>
            <a:endParaRPr lang="en-CA" sz="2400">
              <a:latin typeface="Times New Roman" pitchFamily="18" charset="0"/>
            </a:endParaRPr>
          </a:p>
        </p:txBody>
      </p:sp>
      <p:sp>
        <p:nvSpPr>
          <p:cNvPr id="40966" name="Rectangle 6"/>
          <p:cNvSpPr>
            <a:spLocks noChangeArrowheads="1"/>
          </p:cNvSpPr>
          <p:nvPr/>
        </p:nvSpPr>
        <p:spPr bwMode="auto">
          <a:xfrm>
            <a:off x="4697413" y="5167313"/>
            <a:ext cx="4524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store</a:t>
            </a:r>
            <a:endParaRPr lang="en-CA" sz="2400">
              <a:latin typeface="Times New Roman" pitchFamily="18" charset="0"/>
            </a:endParaRPr>
          </a:p>
        </p:txBody>
      </p:sp>
      <p:sp>
        <p:nvSpPr>
          <p:cNvPr id="40967" name="Rectangle 7"/>
          <p:cNvSpPr>
            <a:spLocks noChangeArrowheads="1"/>
          </p:cNvSpPr>
          <p:nvPr/>
        </p:nvSpPr>
        <p:spPr bwMode="auto">
          <a:xfrm>
            <a:off x="2913063" y="3857625"/>
            <a:ext cx="506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Clock</a:t>
            </a:r>
            <a:endParaRPr lang="en-CA" sz="2400">
              <a:latin typeface="Times New Roman" pitchFamily="18" charset="0"/>
            </a:endParaRPr>
          </a:p>
        </p:txBody>
      </p:sp>
      <p:sp>
        <p:nvSpPr>
          <p:cNvPr id="40968" name="Freeform 8"/>
          <p:cNvSpPr>
            <a:spLocks/>
          </p:cNvSpPr>
          <p:nvPr/>
        </p:nvSpPr>
        <p:spPr bwMode="auto">
          <a:xfrm>
            <a:off x="4019550" y="3971925"/>
            <a:ext cx="136525" cy="44450"/>
          </a:xfrm>
          <a:custGeom>
            <a:avLst/>
            <a:gdLst>
              <a:gd name="T0" fmla="*/ 0 w 6"/>
              <a:gd name="T1" fmla="*/ 2 h 2"/>
              <a:gd name="T2" fmla="*/ 6 w 6"/>
              <a:gd name="T3" fmla="*/ 1 h 2"/>
              <a:gd name="T4" fmla="*/ 0 w 6"/>
              <a:gd name="T5" fmla="*/ 0 h 2"/>
              <a:gd name="T6" fmla="*/ 0 w 6"/>
              <a:gd name="T7" fmla="*/ 1 h 2"/>
              <a:gd name="T8" fmla="*/ 0 w 6"/>
              <a:gd name="T9" fmla="*/ 2 h 2"/>
            </a:gdLst>
            <a:ahLst/>
            <a:cxnLst>
              <a:cxn ang="0">
                <a:pos x="T0" y="T1"/>
              </a:cxn>
              <a:cxn ang="0">
                <a:pos x="T2" y="T3"/>
              </a:cxn>
              <a:cxn ang="0">
                <a:pos x="T4" y="T5"/>
              </a:cxn>
              <a:cxn ang="0">
                <a:pos x="T6" y="T7"/>
              </a:cxn>
              <a:cxn ang="0">
                <a:pos x="T8" y="T9"/>
              </a:cxn>
            </a:cxnLst>
            <a:rect l="0" t="0" r="r" b="b"/>
            <a:pathLst>
              <a:path w="6" h="2">
                <a:moveTo>
                  <a:pt x="0" y="2"/>
                </a:moveTo>
                <a:lnTo>
                  <a:pt x="6" y="1"/>
                </a:lnTo>
                <a:lnTo>
                  <a:pt x="0" y="0"/>
                </a:lnTo>
                <a:lnTo>
                  <a:pt x="0" y="1"/>
                </a:lnTo>
                <a:lnTo>
                  <a:pt x="0" y="2"/>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69" name="Freeform 9"/>
          <p:cNvSpPr>
            <a:spLocks/>
          </p:cNvSpPr>
          <p:nvPr/>
        </p:nvSpPr>
        <p:spPr bwMode="auto">
          <a:xfrm>
            <a:off x="4019550" y="3971925"/>
            <a:ext cx="136525" cy="44450"/>
          </a:xfrm>
          <a:custGeom>
            <a:avLst/>
            <a:gdLst>
              <a:gd name="T0" fmla="*/ 0 w 86"/>
              <a:gd name="T1" fmla="*/ 28 h 28"/>
              <a:gd name="T2" fmla="*/ 86 w 86"/>
              <a:gd name="T3" fmla="*/ 14 h 28"/>
              <a:gd name="T4" fmla="*/ 0 w 86"/>
              <a:gd name="T5" fmla="*/ 0 h 28"/>
              <a:gd name="T6" fmla="*/ 0 w 86"/>
              <a:gd name="T7" fmla="*/ 14 h 28"/>
              <a:gd name="T8" fmla="*/ 0 w 86"/>
              <a:gd name="T9" fmla="*/ 28 h 28"/>
            </a:gdLst>
            <a:ahLst/>
            <a:cxnLst>
              <a:cxn ang="0">
                <a:pos x="T0" y="T1"/>
              </a:cxn>
              <a:cxn ang="0">
                <a:pos x="T2" y="T3"/>
              </a:cxn>
              <a:cxn ang="0">
                <a:pos x="T4" y="T5"/>
              </a:cxn>
              <a:cxn ang="0">
                <a:pos x="T6" y="T7"/>
              </a:cxn>
              <a:cxn ang="0">
                <a:pos x="T8" y="T9"/>
              </a:cxn>
            </a:cxnLst>
            <a:rect l="0" t="0" r="r" b="b"/>
            <a:pathLst>
              <a:path w="86" h="28">
                <a:moveTo>
                  <a:pt x="0" y="28"/>
                </a:moveTo>
                <a:lnTo>
                  <a:pt x="86" y="14"/>
                </a:lnTo>
                <a:lnTo>
                  <a:pt x="0" y="0"/>
                </a:lnTo>
                <a:lnTo>
                  <a:pt x="0" y="14"/>
                </a:lnTo>
                <a:lnTo>
                  <a:pt x="0" y="28"/>
                </a:lnTo>
                <a:close/>
              </a:path>
            </a:pathLst>
          </a:custGeom>
          <a:solidFill>
            <a:srgbClr val="000000"/>
          </a:solidFill>
          <a:ln w="0">
            <a:solidFill>
              <a:srgbClr val="000000"/>
            </a:solidFill>
            <a:prstDash val="solid"/>
            <a:round/>
            <a:headEnd/>
            <a:tailEnd/>
          </a:ln>
        </p:spPr>
        <p:txBody>
          <a:bodyPr/>
          <a:lstStyle/>
          <a:p>
            <a:endParaRPr lang="en-US"/>
          </a:p>
        </p:txBody>
      </p:sp>
      <p:sp>
        <p:nvSpPr>
          <p:cNvPr id="40970" name="Line 10"/>
          <p:cNvSpPr>
            <a:spLocks noChangeShapeType="1"/>
          </p:cNvSpPr>
          <p:nvPr/>
        </p:nvSpPr>
        <p:spPr bwMode="auto">
          <a:xfrm flipH="1">
            <a:off x="3546475" y="3994150"/>
            <a:ext cx="473075"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1" name="Rectangle 11"/>
          <p:cNvSpPr>
            <a:spLocks noChangeArrowheads="1"/>
          </p:cNvSpPr>
          <p:nvPr/>
        </p:nvSpPr>
        <p:spPr bwMode="auto">
          <a:xfrm>
            <a:off x="4516438" y="2097088"/>
            <a:ext cx="869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generator</a:t>
            </a:r>
            <a:endParaRPr lang="en-CA" sz="2400">
              <a:latin typeface="Times New Roman" pitchFamily="18" charset="0"/>
            </a:endParaRPr>
          </a:p>
        </p:txBody>
      </p:sp>
      <p:sp>
        <p:nvSpPr>
          <p:cNvPr id="40972" name="Rectangle 12"/>
          <p:cNvSpPr>
            <a:spLocks noChangeArrowheads="1"/>
          </p:cNvSpPr>
          <p:nvPr/>
        </p:nvSpPr>
        <p:spPr bwMode="auto">
          <a:xfrm>
            <a:off x="4403725" y="1646238"/>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dirty="0">
                <a:solidFill>
                  <a:srgbClr val="000000"/>
                </a:solidFill>
                <a:latin typeface="Nimbus Roman No9 L" charset="0"/>
              </a:rPr>
              <a:t>Starting and</a:t>
            </a:r>
            <a:endParaRPr lang="en-CA" sz="2400" dirty="0">
              <a:latin typeface="Times New Roman" pitchFamily="18" charset="0"/>
            </a:endParaRPr>
          </a:p>
        </p:txBody>
      </p:sp>
      <p:sp>
        <p:nvSpPr>
          <p:cNvPr id="40973" name="Rectangle 13"/>
          <p:cNvSpPr>
            <a:spLocks noChangeArrowheads="1"/>
          </p:cNvSpPr>
          <p:nvPr/>
        </p:nvSpPr>
        <p:spPr bwMode="auto">
          <a:xfrm>
            <a:off x="4291013" y="1871663"/>
            <a:ext cx="1400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dirty="0">
                <a:solidFill>
                  <a:srgbClr val="000000"/>
                </a:solidFill>
                <a:latin typeface="Nimbus Roman No9 L" charset="0"/>
              </a:rPr>
              <a:t>branch address</a:t>
            </a:r>
            <a:endParaRPr lang="en-CA" sz="2400" dirty="0">
              <a:latin typeface="Times New Roman" pitchFamily="18" charset="0"/>
            </a:endParaRPr>
          </a:p>
        </p:txBody>
      </p:sp>
      <p:sp>
        <p:nvSpPr>
          <p:cNvPr id="40974" name="Rectangle 14"/>
          <p:cNvSpPr>
            <a:spLocks noChangeArrowheads="1"/>
          </p:cNvSpPr>
          <p:nvPr/>
        </p:nvSpPr>
        <p:spPr bwMode="auto">
          <a:xfrm>
            <a:off x="6572250" y="1781175"/>
            <a:ext cx="8556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Condition</a:t>
            </a:r>
            <a:endParaRPr lang="en-CA" sz="2400">
              <a:latin typeface="Times New Roman" pitchFamily="18" charset="0"/>
            </a:endParaRPr>
          </a:p>
        </p:txBody>
      </p:sp>
      <p:sp>
        <p:nvSpPr>
          <p:cNvPr id="40975" name="Rectangle 15"/>
          <p:cNvSpPr>
            <a:spLocks noChangeArrowheads="1"/>
          </p:cNvSpPr>
          <p:nvPr/>
        </p:nvSpPr>
        <p:spPr bwMode="auto">
          <a:xfrm>
            <a:off x="6751638" y="1962150"/>
            <a:ext cx="5413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codes</a:t>
            </a:r>
            <a:endParaRPr lang="en-CA" sz="2400">
              <a:latin typeface="Times New Roman" pitchFamily="18" charset="0"/>
            </a:endParaRPr>
          </a:p>
        </p:txBody>
      </p:sp>
      <p:sp>
        <p:nvSpPr>
          <p:cNvPr id="40976" name="Rectangle 16"/>
          <p:cNvSpPr>
            <a:spLocks noChangeArrowheads="1"/>
          </p:cNvSpPr>
          <p:nvPr/>
        </p:nvSpPr>
        <p:spPr bwMode="auto">
          <a:xfrm>
            <a:off x="6729413" y="1239838"/>
            <a:ext cx="5413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inputs</a:t>
            </a:r>
            <a:endParaRPr lang="en-CA" sz="2400">
              <a:latin typeface="Times New Roman" pitchFamily="18" charset="0"/>
            </a:endParaRPr>
          </a:p>
        </p:txBody>
      </p:sp>
      <p:sp>
        <p:nvSpPr>
          <p:cNvPr id="40977" name="Rectangle 17"/>
          <p:cNvSpPr>
            <a:spLocks noChangeArrowheads="1"/>
          </p:cNvSpPr>
          <p:nvPr/>
        </p:nvSpPr>
        <p:spPr bwMode="auto">
          <a:xfrm>
            <a:off x="6638925" y="1036638"/>
            <a:ext cx="744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External</a:t>
            </a:r>
            <a:endParaRPr lang="en-CA" sz="2400">
              <a:latin typeface="Times New Roman" pitchFamily="18" charset="0"/>
            </a:endParaRPr>
          </a:p>
        </p:txBody>
      </p:sp>
      <p:sp>
        <p:nvSpPr>
          <p:cNvPr id="40978" name="Freeform 18"/>
          <p:cNvSpPr>
            <a:spLocks/>
          </p:cNvSpPr>
          <p:nvPr/>
        </p:nvSpPr>
        <p:spPr bwMode="auto">
          <a:xfrm>
            <a:off x="5645150" y="1893888"/>
            <a:ext cx="633413" cy="271462"/>
          </a:xfrm>
          <a:custGeom>
            <a:avLst/>
            <a:gdLst>
              <a:gd name="T0" fmla="*/ 28 w 28"/>
              <a:gd name="T1" fmla="*/ 9 h 12"/>
              <a:gd name="T2" fmla="*/ 8 w 28"/>
              <a:gd name="T3" fmla="*/ 9 h 12"/>
              <a:gd name="T4" fmla="*/ 8 w 28"/>
              <a:gd name="T5" fmla="*/ 12 h 12"/>
              <a:gd name="T6" fmla="*/ 0 w 28"/>
              <a:gd name="T7" fmla="*/ 6 h 12"/>
              <a:gd name="T8" fmla="*/ 8 w 28"/>
              <a:gd name="T9" fmla="*/ 0 h 12"/>
              <a:gd name="T10" fmla="*/ 8 w 28"/>
              <a:gd name="T11" fmla="*/ 3 h 12"/>
              <a:gd name="T12" fmla="*/ 28 w 28"/>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8" y="9"/>
                </a:moveTo>
                <a:lnTo>
                  <a:pt x="8" y="9"/>
                </a:lnTo>
                <a:lnTo>
                  <a:pt x="8" y="12"/>
                </a:lnTo>
                <a:lnTo>
                  <a:pt x="0" y="6"/>
                </a:lnTo>
                <a:lnTo>
                  <a:pt x="8" y="0"/>
                </a:lnTo>
                <a:lnTo>
                  <a:pt x="8" y="3"/>
                </a:lnTo>
                <a:lnTo>
                  <a:pt x="28" y="3"/>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9" name="Freeform 19"/>
          <p:cNvSpPr>
            <a:spLocks/>
          </p:cNvSpPr>
          <p:nvPr/>
        </p:nvSpPr>
        <p:spPr bwMode="auto">
          <a:xfrm>
            <a:off x="5645150" y="1149350"/>
            <a:ext cx="633413" cy="269875"/>
          </a:xfrm>
          <a:custGeom>
            <a:avLst/>
            <a:gdLst>
              <a:gd name="T0" fmla="*/ 28 w 28"/>
              <a:gd name="T1" fmla="*/ 9 h 12"/>
              <a:gd name="T2" fmla="*/ 8 w 28"/>
              <a:gd name="T3" fmla="*/ 9 h 12"/>
              <a:gd name="T4" fmla="*/ 8 w 28"/>
              <a:gd name="T5" fmla="*/ 12 h 12"/>
              <a:gd name="T6" fmla="*/ 0 w 28"/>
              <a:gd name="T7" fmla="*/ 6 h 12"/>
              <a:gd name="T8" fmla="*/ 8 w 28"/>
              <a:gd name="T9" fmla="*/ 0 h 12"/>
              <a:gd name="T10" fmla="*/ 8 w 28"/>
              <a:gd name="T11" fmla="*/ 3 h 12"/>
              <a:gd name="T12" fmla="*/ 28 w 28"/>
              <a:gd name="T13" fmla="*/ 3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8" y="9"/>
                </a:moveTo>
                <a:lnTo>
                  <a:pt x="8" y="9"/>
                </a:lnTo>
                <a:lnTo>
                  <a:pt x="8" y="12"/>
                </a:lnTo>
                <a:lnTo>
                  <a:pt x="0" y="6"/>
                </a:lnTo>
                <a:lnTo>
                  <a:pt x="8" y="0"/>
                </a:lnTo>
                <a:lnTo>
                  <a:pt x="8" y="3"/>
                </a:lnTo>
                <a:lnTo>
                  <a:pt x="28" y="3"/>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0" name="Freeform 20"/>
          <p:cNvSpPr>
            <a:spLocks/>
          </p:cNvSpPr>
          <p:nvPr/>
        </p:nvSpPr>
        <p:spPr bwMode="auto">
          <a:xfrm>
            <a:off x="3522663" y="1916113"/>
            <a:ext cx="655637" cy="249237"/>
          </a:xfrm>
          <a:custGeom>
            <a:avLst/>
            <a:gdLst>
              <a:gd name="T0" fmla="*/ 0 w 29"/>
              <a:gd name="T1" fmla="*/ 8 h 11"/>
              <a:gd name="T2" fmla="*/ 20 w 29"/>
              <a:gd name="T3" fmla="*/ 8 h 11"/>
              <a:gd name="T4" fmla="*/ 20 w 29"/>
              <a:gd name="T5" fmla="*/ 11 h 11"/>
              <a:gd name="T6" fmla="*/ 29 w 29"/>
              <a:gd name="T7" fmla="*/ 5 h 11"/>
              <a:gd name="T8" fmla="*/ 20 w 29"/>
              <a:gd name="T9" fmla="*/ 0 h 11"/>
              <a:gd name="T10" fmla="*/ 20 w 29"/>
              <a:gd name="T11" fmla="*/ 2 h 11"/>
              <a:gd name="T12" fmla="*/ 0 w 2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0" y="8"/>
                </a:moveTo>
                <a:lnTo>
                  <a:pt x="20" y="8"/>
                </a:lnTo>
                <a:lnTo>
                  <a:pt x="20" y="11"/>
                </a:lnTo>
                <a:lnTo>
                  <a:pt x="29" y="5"/>
                </a:lnTo>
                <a:lnTo>
                  <a:pt x="20" y="0"/>
                </a:lnTo>
                <a:lnTo>
                  <a:pt x="20" y="2"/>
                </a:lnTo>
                <a:lnTo>
                  <a:pt x="0" y="2"/>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1" name="Freeform 21"/>
          <p:cNvSpPr>
            <a:spLocks/>
          </p:cNvSpPr>
          <p:nvPr/>
        </p:nvSpPr>
        <p:spPr bwMode="auto">
          <a:xfrm>
            <a:off x="4765675" y="4241800"/>
            <a:ext cx="269875" cy="655638"/>
          </a:xfrm>
          <a:custGeom>
            <a:avLst/>
            <a:gdLst>
              <a:gd name="T0" fmla="*/ 9 w 12"/>
              <a:gd name="T1" fmla="*/ 0 h 29"/>
              <a:gd name="T2" fmla="*/ 9 w 12"/>
              <a:gd name="T3" fmla="*/ 20 h 29"/>
              <a:gd name="T4" fmla="*/ 12 w 12"/>
              <a:gd name="T5" fmla="*/ 20 h 29"/>
              <a:gd name="T6" fmla="*/ 6 w 12"/>
              <a:gd name="T7" fmla="*/ 29 h 29"/>
              <a:gd name="T8" fmla="*/ 0 w 12"/>
              <a:gd name="T9" fmla="*/ 20 h 29"/>
              <a:gd name="T10" fmla="*/ 3 w 12"/>
              <a:gd name="T11" fmla="*/ 20 h 29"/>
              <a:gd name="T12" fmla="*/ 3 w 1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2" h="29">
                <a:moveTo>
                  <a:pt x="9" y="0"/>
                </a:moveTo>
                <a:lnTo>
                  <a:pt x="9" y="20"/>
                </a:lnTo>
                <a:lnTo>
                  <a:pt x="12" y="20"/>
                </a:lnTo>
                <a:lnTo>
                  <a:pt x="6" y="29"/>
                </a:lnTo>
                <a:lnTo>
                  <a:pt x="0" y="20"/>
                </a:lnTo>
                <a:lnTo>
                  <a:pt x="3" y="20"/>
                </a:lnTo>
                <a:lnTo>
                  <a:pt x="3"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2" name="Freeform 22"/>
          <p:cNvSpPr>
            <a:spLocks/>
          </p:cNvSpPr>
          <p:nvPr/>
        </p:nvSpPr>
        <p:spPr bwMode="auto">
          <a:xfrm>
            <a:off x="4765675" y="3068638"/>
            <a:ext cx="269875" cy="654050"/>
          </a:xfrm>
          <a:custGeom>
            <a:avLst/>
            <a:gdLst>
              <a:gd name="T0" fmla="*/ 9 w 12"/>
              <a:gd name="T1" fmla="*/ 0 h 29"/>
              <a:gd name="T2" fmla="*/ 9 w 12"/>
              <a:gd name="T3" fmla="*/ 20 h 29"/>
              <a:gd name="T4" fmla="*/ 12 w 12"/>
              <a:gd name="T5" fmla="*/ 20 h 29"/>
              <a:gd name="T6" fmla="*/ 6 w 12"/>
              <a:gd name="T7" fmla="*/ 29 h 29"/>
              <a:gd name="T8" fmla="*/ 0 w 12"/>
              <a:gd name="T9" fmla="*/ 20 h 29"/>
              <a:gd name="T10" fmla="*/ 3 w 12"/>
              <a:gd name="T11" fmla="*/ 20 h 29"/>
              <a:gd name="T12" fmla="*/ 3 w 1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2" h="29">
                <a:moveTo>
                  <a:pt x="9" y="0"/>
                </a:moveTo>
                <a:lnTo>
                  <a:pt x="9" y="20"/>
                </a:lnTo>
                <a:lnTo>
                  <a:pt x="12" y="20"/>
                </a:lnTo>
                <a:lnTo>
                  <a:pt x="6" y="29"/>
                </a:lnTo>
                <a:lnTo>
                  <a:pt x="0" y="20"/>
                </a:lnTo>
                <a:lnTo>
                  <a:pt x="3" y="20"/>
                </a:lnTo>
                <a:lnTo>
                  <a:pt x="3" y="0"/>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3" name="Freeform 23"/>
          <p:cNvSpPr>
            <a:spLocks/>
          </p:cNvSpPr>
          <p:nvPr/>
        </p:nvSpPr>
        <p:spPr bwMode="auto">
          <a:xfrm>
            <a:off x="5645150" y="2638425"/>
            <a:ext cx="452438" cy="2528888"/>
          </a:xfrm>
          <a:custGeom>
            <a:avLst/>
            <a:gdLst>
              <a:gd name="T0" fmla="*/ 20 w 20"/>
              <a:gd name="T1" fmla="*/ 112 h 112"/>
              <a:gd name="T2" fmla="*/ 20 w 20"/>
              <a:gd name="T3" fmla="*/ 3 h 112"/>
              <a:gd name="T4" fmla="*/ 8 w 20"/>
              <a:gd name="T5" fmla="*/ 3 h 112"/>
              <a:gd name="T6" fmla="*/ 8 w 20"/>
              <a:gd name="T7" fmla="*/ 0 h 112"/>
              <a:gd name="T8" fmla="*/ 0 w 20"/>
              <a:gd name="T9" fmla="*/ 6 h 112"/>
              <a:gd name="T10" fmla="*/ 8 w 20"/>
              <a:gd name="T11" fmla="*/ 12 h 112"/>
              <a:gd name="T12" fmla="*/ 8 w 20"/>
              <a:gd name="T13" fmla="*/ 9 h 112"/>
              <a:gd name="T14" fmla="*/ 14 w 20"/>
              <a:gd name="T15" fmla="*/ 9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12">
                <a:moveTo>
                  <a:pt x="20" y="112"/>
                </a:moveTo>
                <a:lnTo>
                  <a:pt x="20" y="3"/>
                </a:lnTo>
                <a:lnTo>
                  <a:pt x="8" y="3"/>
                </a:lnTo>
                <a:lnTo>
                  <a:pt x="8" y="0"/>
                </a:lnTo>
                <a:lnTo>
                  <a:pt x="0" y="6"/>
                </a:lnTo>
                <a:lnTo>
                  <a:pt x="8" y="12"/>
                </a:lnTo>
                <a:lnTo>
                  <a:pt x="8" y="9"/>
                </a:lnTo>
                <a:lnTo>
                  <a:pt x="14" y="9"/>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4" name="Freeform 24"/>
          <p:cNvSpPr>
            <a:spLocks/>
          </p:cNvSpPr>
          <p:nvPr/>
        </p:nvSpPr>
        <p:spPr bwMode="auto">
          <a:xfrm>
            <a:off x="5622925" y="2841625"/>
            <a:ext cx="339725" cy="2325688"/>
          </a:xfrm>
          <a:custGeom>
            <a:avLst/>
            <a:gdLst>
              <a:gd name="T0" fmla="*/ 15 w 15"/>
              <a:gd name="T1" fmla="*/ 0 h 103"/>
              <a:gd name="T2" fmla="*/ 15 w 15"/>
              <a:gd name="T3" fmla="*/ 103 h 103"/>
              <a:gd name="T4" fmla="*/ 0 w 15"/>
              <a:gd name="T5" fmla="*/ 103 h 103"/>
            </a:gdLst>
            <a:ahLst/>
            <a:cxnLst>
              <a:cxn ang="0">
                <a:pos x="T0" y="T1"/>
              </a:cxn>
              <a:cxn ang="0">
                <a:pos x="T2" y="T3"/>
              </a:cxn>
              <a:cxn ang="0">
                <a:pos x="T4" y="T5"/>
              </a:cxn>
            </a:cxnLst>
            <a:rect l="0" t="0" r="r" b="b"/>
            <a:pathLst>
              <a:path w="15" h="103">
                <a:moveTo>
                  <a:pt x="15" y="0"/>
                </a:moveTo>
                <a:lnTo>
                  <a:pt x="15" y="103"/>
                </a:lnTo>
                <a:lnTo>
                  <a:pt x="0" y="103"/>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5" name="Freeform 25"/>
          <p:cNvSpPr>
            <a:spLocks/>
          </p:cNvSpPr>
          <p:nvPr/>
        </p:nvSpPr>
        <p:spPr bwMode="auto">
          <a:xfrm>
            <a:off x="5622925" y="5100638"/>
            <a:ext cx="1038225" cy="247650"/>
          </a:xfrm>
          <a:custGeom>
            <a:avLst/>
            <a:gdLst>
              <a:gd name="T0" fmla="*/ 0 w 46"/>
              <a:gd name="T1" fmla="*/ 9 h 11"/>
              <a:gd name="T2" fmla="*/ 38 w 46"/>
              <a:gd name="T3" fmla="*/ 9 h 11"/>
              <a:gd name="T4" fmla="*/ 38 w 46"/>
              <a:gd name="T5" fmla="*/ 11 h 11"/>
              <a:gd name="T6" fmla="*/ 46 w 46"/>
              <a:gd name="T7" fmla="*/ 6 h 11"/>
              <a:gd name="T8" fmla="*/ 38 w 46"/>
              <a:gd name="T9" fmla="*/ 0 h 11"/>
              <a:gd name="T10" fmla="*/ 38 w 46"/>
              <a:gd name="T11" fmla="*/ 3 h 11"/>
              <a:gd name="T12" fmla="*/ 20 w 46"/>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0" y="9"/>
                </a:moveTo>
                <a:lnTo>
                  <a:pt x="38" y="9"/>
                </a:lnTo>
                <a:lnTo>
                  <a:pt x="38" y="11"/>
                </a:lnTo>
                <a:lnTo>
                  <a:pt x="46" y="6"/>
                </a:lnTo>
                <a:lnTo>
                  <a:pt x="38" y="0"/>
                </a:lnTo>
                <a:lnTo>
                  <a:pt x="38" y="3"/>
                </a:lnTo>
                <a:lnTo>
                  <a:pt x="20" y="3"/>
                </a:lnTo>
              </a:path>
            </a:pathLst>
          </a:custGeom>
          <a:noFill/>
          <a:ln w="222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6" name="Rectangle 26"/>
          <p:cNvSpPr>
            <a:spLocks noChangeArrowheads="1"/>
          </p:cNvSpPr>
          <p:nvPr/>
        </p:nvSpPr>
        <p:spPr bwMode="auto">
          <a:xfrm>
            <a:off x="6819900" y="5100638"/>
            <a:ext cx="3381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CW</a:t>
            </a:r>
            <a:endParaRPr lang="en-CA" sz="2400">
              <a:latin typeface="Times New Roman" pitchFamily="18" charset="0"/>
            </a:endParaRPr>
          </a:p>
        </p:txBody>
      </p:sp>
      <p:sp>
        <p:nvSpPr>
          <p:cNvPr id="40987" name="Rectangle 27"/>
          <p:cNvSpPr>
            <a:spLocks noChangeArrowheads="1"/>
          </p:cNvSpPr>
          <p:nvPr/>
        </p:nvSpPr>
        <p:spPr bwMode="auto">
          <a:xfrm>
            <a:off x="4178300" y="4897438"/>
            <a:ext cx="1444625" cy="654050"/>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8" name="Rectangle 28"/>
          <p:cNvSpPr>
            <a:spLocks noChangeArrowheads="1"/>
          </p:cNvSpPr>
          <p:nvPr/>
        </p:nvSpPr>
        <p:spPr bwMode="auto">
          <a:xfrm>
            <a:off x="6278563" y="1736725"/>
            <a:ext cx="1422400" cy="585788"/>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9" name="Rectangle 29"/>
          <p:cNvSpPr>
            <a:spLocks noChangeArrowheads="1"/>
          </p:cNvSpPr>
          <p:nvPr/>
        </p:nvSpPr>
        <p:spPr bwMode="auto">
          <a:xfrm>
            <a:off x="2755900" y="3722688"/>
            <a:ext cx="790575" cy="519112"/>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0" name="Rectangle 30"/>
          <p:cNvSpPr>
            <a:spLocks noChangeArrowheads="1"/>
          </p:cNvSpPr>
          <p:nvPr/>
        </p:nvSpPr>
        <p:spPr bwMode="auto">
          <a:xfrm>
            <a:off x="4178300" y="990600"/>
            <a:ext cx="1444625" cy="2100263"/>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1" name="Rectangle 31"/>
          <p:cNvSpPr>
            <a:spLocks noChangeArrowheads="1"/>
          </p:cNvSpPr>
          <p:nvPr/>
        </p:nvSpPr>
        <p:spPr bwMode="auto">
          <a:xfrm>
            <a:off x="6278563" y="990600"/>
            <a:ext cx="1422400" cy="587375"/>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2" name="Rectangle 32"/>
          <p:cNvSpPr>
            <a:spLocks noChangeArrowheads="1"/>
          </p:cNvSpPr>
          <p:nvPr/>
        </p:nvSpPr>
        <p:spPr bwMode="auto">
          <a:xfrm>
            <a:off x="2755900" y="1262063"/>
            <a:ext cx="790575" cy="1557337"/>
          </a:xfrm>
          <a:prstGeom prst="rect">
            <a:avLst/>
          </a:prstGeom>
          <a:solidFill>
            <a:srgbClr val="FFFFFF"/>
          </a:solidFill>
          <a:ln w="0">
            <a:solidFill>
              <a:srgbClr val="FFFFFF"/>
            </a:solidFill>
            <a:miter lim="800000"/>
            <a:headEnd/>
            <a:tailEnd/>
          </a:ln>
        </p:spPr>
        <p:txBody>
          <a:bodyPr/>
          <a:lstStyle/>
          <a:p>
            <a:endParaRPr lang="en-US"/>
          </a:p>
        </p:txBody>
      </p:sp>
      <p:sp>
        <p:nvSpPr>
          <p:cNvPr id="40993" name="Rectangle 33"/>
          <p:cNvSpPr>
            <a:spLocks noChangeArrowheads="1"/>
          </p:cNvSpPr>
          <p:nvPr/>
        </p:nvSpPr>
        <p:spPr bwMode="auto">
          <a:xfrm>
            <a:off x="2755900" y="1262063"/>
            <a:ext cx="790575" cy="1557337"/>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4" name="Rectangle 34"/>
          <p:cNvSpPr>
            <a:spLocks noChangeArrowheads="1"/>
          </p:cNvSpPr>
          <p:nvPr/>
        </p:nvSpPr>
        <p:spPr bwMode="auto">
          <a:xfrm>
            <a:off x="3049588" y="1893888"/>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IR</a:t>
            </a:r>
            <a:endParaRPr lang="en-CA" sz="2400">
              <a:latin typeface="Times New Roman" pitchFamily="18" charset="0"/>
            </a:endParaRPr>
          </a:p>
        </p:txBody>
      </p:sp>
      <p:sp>
        <p:nvSpPr>
          <p:cNvPr id="40995" name="Rectangle 35"/>
          <p:cNvSpPr>
            <a:spLocks noChangeArrowheads="1"/>
          </p:cNvSpPr>
          <p:nvPr/>
        </p:nvSpPr>
        <p:spPr bwMode="auto">
          <a:xfrm>
            <a:off x="4178300" y="3722688"/>
            <a:ext cx="1444625" cy="519112"/>
          </a:xfrm>
          <a:prstGeom prst="rect">
            <a:avLst/>
          </a:prstGeom>
          <a:solidFill>
            <a:srgbClr val="FFFFFF"/>
          </a:solidFill>
          <a:ln w="0">
            <a:solidFill>
              <a:srgbClr val="FFFFFF"/>
            </a:solidFill>
            <a:miter lim="800000"/>
            <a:headEnd/>
            <a:tailEnd/>
          </a:ln>
        </p:spPr>
        <p:txBody>
          <a:bodyPr/>
          <a:lstStyle/>
          <a:p>
            <a:endParaRPr lang="en-US"/>
          </a:p>
        </p:txBody>
      </p:sp>
      <p:sp>
        <p:nvSpPr>
          <p:cNvPr id="40996" name="Rectangle 36"/>
          <p:cNvSpPr>
            <a:spLocks noChangeArrowheads="1"/>
          </p:cNvSpPr>
          <p:nvPr/>
        </p:nvSpPr>
        <p:spPr bwMode="auto">
          <a:xfrm>
            <a:off x="4178300" y="3722688"/>
            <a:ext cx="1444625" cy="519112"/>
          </a:xfrm>
          <a:prstGeom prst="rect">
            <a:avLst/>
          </a:prstGeom>
          <a:noFill/>
          <a:ln w="2222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7" name="Rectangle 37"/>
          <p:cNvSpPr>
            <a:spLocks noChangeArrowheads="1"/>
          </p:cNvSpPr>
          <p:nvPr/>
        </p:nvSpPr>
        <p:spPr bwMode="auto">
          <a:xfrm>
            <a:off x="4697413" y="3857625"/>
            <a:ext cx="117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Symbol" pitchFamily="18" charset="2"/>
              </a:rPr>
              <a:t>m</a:t>
            </a:r>
            <a:endParaRPr lang="en-CA" sz="2400">
              <a:latin typeface="Times New Roman" pitchFamily="18" charset="0"/>
            </a:endParaRPr>
          </a:p>
        </p:txBody>
      </p:sp>
      <p:sp>
        <p:nvSpPr>
          <p:cNvPr id="40998" name="Rectangle 38"/>
          <p:cNvSpPr>
            <a:spLocks noChangeArrowheads="1"/>
          </p:cNvSpPr>
          <p:nvPr/>
        </p:nvSpPr>
        <p:spPr bwMode="auto">
          <a:xfrm>
            <a:off x="4832350" y="3857625"/>
            <a:ext cx="1349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P</a:t>
            </a:r>
            <a:endParaRPr lang="en-CA" sz="2400">
              <a:latin typeface="Times New Roman" pitchFamily="18" charset="0"/>
            </a:endParaRPr>
          </a:p>
        </p:txBody>
      </p:sp>
      <p:sp>
        <p:nvSpPr>
          <p:cNvPr id="40999" name="Rectangle 39"/>
          <p:cNvSpPr>
            <a:spLocks noChangeArrowheads="1"/>
          </p:cNvSpPr>
          <p:nvPr/>
        </p:nvSpPr>
        <p:spPr bwMode="auto">
          <a:xfrm>
            <a:off x="4945063" y="3857625"/>
            <a:ext cx="146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600">
                <a:solidFill>
                  <a:srgbClr val="000000"/>
                </a:solidFill>
                <a:latin typeface="Nimbus Roman No9 L" charset="0"/>
              </a:rPr>
              <a:t>C</a:t>
            </a:r>
            <a:endParaRPr lang="en-CA" sz="2400">
              <a:latin typeface="Times New Roman" pitchFamily="18" charset="0"/>
            </a:endParaRPr>
          </a:p>
        </p:txBody>
      </p:sp>
    </p:spTree>
    <p:extLst>
      <p:ext uri="{BB962C8B-B14F-4D97-AF65-F5344CB8AC3E}">
        <p14:creationId xmlns:p14="http://schemas.microsoft.com/office/powerpoint/2010/main" val="2933636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a:t>
            </a:r>
          </a:p>
        </p:txBody>
      </p:sp>
      <p:sp>
        <p:nvSpPr>
          <p:cNvPr id="3" name="Content Placeholder 2"/>
          <p:cNvSpPr>
            <a:spLocks noGrp="1"/>
          </p:cNvSpPr>
          <p:nvPr>
            <p:ph idx="1"/>
          </p:nvPr>
        </p:nvSpPr>
        <p:spPr/>
        <p:txBody>
          <a:bodyPr/>
          <a:lstStyle/>
          <a:p>
            <a:endParaRPr lang="en-US" dirty="0"/>
          </a:p>
          <a:p>
            <a:r>
              <a:rPr lang="en-US" dirty="0"/>
              <a:t>The control address register(</a:t>
            </a:r>
            <a:r>
              <a:rPr lang="en-US" dirty="0" err="1"/>
              <a:t>μPC</a:t>
            </a:r>
            <a:r>
              <a:rPr lang="en-US" dirty="0"/>
              <a:t>) holds the address of the next microinstruction to be read. </a:t>
            </a:r>
          </a:p>
          <a:p>
            <a:r>
              <a:rPr lang="en-US" dirty="0"/>
              <a:t> When address is available in control address register, the sequencer issues READ command to the control memory. </a:t>
            </a:r>
          </a:p>
          <a:p>
            <a:r>
              <a:rPr lang="en-US" dirty="0"/>
              <a:t> After issue of READ command, the word from the addressed location is read into the microinstruction register. </a:t>
            </a:r>
          </a:p>
          <a:p>
            <a:r>
              <a:rPr lang="en-US" dirty="0"/>
              <a:t> Now the content of the micro instruction register generates control signals and next address information for the sequencer. </a:t>
            </a:r>
          </a:p>
          <a:p>
            <a:r>
              <a:rPr lang="en-US" dirty="0"/>
              <a:t> The sequencer loads a new address into the control address register based on the next address information. </a:t>
            </a:r>
          </a:p>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31</a:t>
            </a:fld>
            <a:endParaRPr lang="en-US" dirty="0"/>
          </a:p>
        </p:txBody>
      </p:sp>
    </p:spTree>
    <p:extLst>
      <p:ext uri="{BB962C8B-B14F-4D97-AF65-F5344CB8AC3E}">
        <p14:creationId xmlns:p14="http://schemas.microsoft.com/office/powerpoint/2010/main" val="371742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a:t>
            </a:r>
          </a:p>
        </p:txBody>
      </p:sp>
      <p:sp>
        <p:nvSpPr>
          <p:cNvPr id="3" name="Content Placeholder 2"/>
          <p:cNvSpPr>
            <a:spLocks noGrp="1"/>
          </p:cNvSpPr>
          <p:nvPr>
            <p:ph idx="1"/>
          </p:nvPr>
        </p:nvSpPr>
        <p:spPr>
          <a:xfrm>
            <a:off x="685800" y="1219200"/>
            <a:ext cx="7772400" cy="4900613"/>
          </a:xfrm>
        </p:spPr>
        <p:txBody>
          <a:bodyPr/>
          <a:lstStyle/>
          <a:p>
            <a:r>
              <a:rPr lang="en-US" sz="1800" dirty="0"/>
              <a:t>In case of conditional branching, microinstructions specify which of the external inputs, condition codes should be checked as a condition for branching to take place.</a:t>
            </a:r>
          </a:p>
          <a:p>
            <a:r>
              <a:rPr lang="en-US" sz="1800" b="1" dirty="0"/>
              <a:t>Starting and Branch Address Generator Block </a:t>
            </a:r>
            <a:r>
              <a:rPr lang="en-US" sz="1800" dirty="0"/>
              <a:t>loads a new address into </a:t>
            </a:r>
            <a:r>
              <a:rPr lang="en-US" sz="1800" dirty="0" err="1"/>
              <a:t>μPC</a:t>
            </a:r>
            <a:r>
              <a:rPr lang="en-US" sz="1800" dirty="0"/>
              <a:t> when a microinstruction instructs it to do so (Figure 7.18).</a:t>
            </a:r>
          </a:p>
          <a:p>
            <a:r>
              <a:rPr lang="en-US" sz="1800" dirty="0"/>
              <a:t>To allow implementation of a conditional branch, inputs to this block consist of→ external inputs and condition-codes &amp; → contents of IR.</a:t>
            </a:r>
          </a:p>
          <a:p>
            <a:r>
              <a:rPr lang="en-US" sz="1800" dirty="0" err="1"/>
              <a:t>μPC</a:t>
            </a:r>
            <a:r>
              <a:rPr lang="en-US" sz="1800" dirty="0"/>
              <a:t> is incremented every time a new microinstruction is fetched from </a:t>
            </a:r>
            <a:r>
              <a:rPr lang="en-US" sz="1800" dirty="0" err="1"/>
              <a:t>microprogram</a:t>
            </a:r>
            <a:r>
              <a:rPr lang="en-US" sz="1800" dirty="0"/>
              <a:t> memory except in following situations:1) When a new instruction is loaded into IR, </a:t>
            </a:r>
            <a:r>
              <a:rPr lang="en-US" sz="1800" dirty="0" err="1"/>
              <a:t>μPC</a:t>
            </a:r>
            <a:r>
              <a:rPr lang="en-US" sz="1800" dirty="0"/>
              <a:t> is loaded with starting-address of </a:t>
            </a:r>
            <a:r>
              <a:rPr lang="en-US" sz="1800" dirty="0" err="1"/>
              <a:t>microroutine</a:t>
            </a:r>
            <a:r>
              <a:rPr lang="en-US" sz="1800" dirty="0"/>
              <a:t> for that instruction.2) When a Branch microinstruction is encountered and branch condition is satisfied, </a:t>
            </a:r>
            <a:r>
              <a:rPr lang="en-US" sz="1800" dirty="0" err="1"/>
              <a:t>μPC</a:t>
            </a:r>
            <a:r>
              <a:rPr lang="en-US" sz="1800" dirty="0"/>
              <a:t> is loaded with branch-address.3) When an End microinstruction is encountered, </a:t>
            </a:r>
            <a:r>
              <a:rPr lang="en-US" sz="1800" dirty="0" err="1"/>
              <a:t>μPC</a:t>
            </a:r>
            <a:r>
              <a:rPr lang="en-US" sz="1800" dirty="0"/>
              <a:t> is loaded with address of first CW in</a:t>
            </a:r>
          </a:p>
          <a:p>
            <a:r>
              <a:rPr lang="en-US" sz="1800" dirty="0" err="1"/>
              <a:t>microroutine</a:t>
            </a:r>
            <a:r>
              <a:rPr lang="en-US" sz="1800" dirty="0"/>
              <a:t> for instruction fetch cycle.</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32</a:t>
            </a:fld>
            <a:endParaRPr lang="en-US" dirty="0"/>
          </a:p>
        </p:txBody>
      </p:sp>
    </p:spTree>
    <p:extLst>
      <p:ext uri="{BB962C8B-B14F-4D97-AF65-F5344CB8AC3E}">
        <p14:creationId xmlns:p14="http://schemas.microsoft.com/office/powerpoint/2010/main" val="270124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Microinstructions</a:t>
            </a:r>
          </a:p>
        </p:txBody>
      </p:sp>
      <p:sp>
        <p:nvSpPr>
          <p:cNvPr id="3" name="Content Placeholder 2"/>
          <p:cNvSpPr>
            <a:spLocks noGrp="1"/>
          </p:cNvSpPr>
          <p:nvPr>
            <p:ph idx="1"/>
          </p:nvPr>
        </p:nvSpPr>
        <p:spPr/>
        <p:txBody>
          <a:bodyPr/>
          <a:lstStyle/>
          <a:p>
            <a:r>
              <a:rPr lang="en-US" dirty="0"/>
              <a:t>A simple way to structure microinstructions is to assign one bit position to each control-signal required in the CPU.</a:t>
            </a:r>
          </a:p>
          <a:p>
            <a:r>
              <a:rPr lang="en-US" dirty="0"/>
              <a:t>There are 42 signals and hence each microinstruction will have 42 bits.</a:t>
            </a:r>
          </a:p>
          <a:p>
            <a:pPr marL="0" indent="0">
              <a:buNone/>
            </a:pPr>
            <a:endParaRPr lang="en-US" b="1" dirty="0"/>
          </a:p>
          <a:p>
            <a:pPr marL="0" indent="0">
              <a:buNone/>
            </a:pPr>
            <a:r>
              <a:rPr lang="en-US" b="1" dirty="0"/>
              <a:t>Drawbacks of </a:t>
            </a:r>
            <a:r>
              <a:rPr lang="en-US" b="1" dirty="0" err="1"/>
              <a:t>microprogrammed</a:t>
            </a:r>
            <a:r>
              <a:rPr lang="en-US" b="1" dirty="0"/>
              <a:t> control:</a:t>
            </a:r>
          </a:p>
          <a:p>
            <a:r>
              <a:rPr lang="en-US" dirty="0"/>
              <a:t>1) Assigning individual bits to each control-signal results in long microinstructions because the number of required signals is usually large.</a:t>
            </a:r>
          </a:p>
          <a:p>
            <a:r>
              <a:rPr lang="en-US" dirty="0"/>
              <a:t>2) Available bit-space is poorly used because only a few bits are set to 1 in any given microinstruction.</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33</a:t>
            </a:fld>
            <a:endParaRPr lang="en-US" dirty="0"/>
          </a:p>
        </p:txBody>
      </p:sp>
      <p:sp>
        <p:nvSpPr>
          <p:cNvPr id="5" name="TextBox 4">
            <a:extLst>
              <a:ext uri="{FF2B5EF4-FFF2-40B4-BE49-F238E27FC236}">
                <a16:creationId xmlns:a16="http://schemas.microsoft.com/office/drawing/2014/main" id="{43B8716A-0079-437A-ACD7-80168E76CA86}"/>
              </a:ext>
            </a:extLst>
          </p:cNvPr>
          <p:cNvSpPr txBox="1"/>
          <p:nvPr/>
        </p:nvSpPr>
        <p:spPr>
          <a:xfrm>
            <a:off x="3200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925618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Microinstructions(contd..)</a:t>
            </a:r>
          </a:p>
        </p:txBody>
      </p:sp>
      <p:sp>
        <p:nvSpPr>
          <p:cNvPr id="3" name="Content Placeholder 2"/>
          <p:cNvSpPr>
            <a:spLocks noGrp="1"/>
          </p:cNvSpPr>
          <p:nvPr>
            <p:ph idx="1"/>
          </p:nvPr>
        </p:nvSpPr>
        <p:spPr>
          <a:xfrm>
            <a:off x="609600" y="1143000"/>
            <a:ext cx="7772400" cy="4900613"/>
          </a:xfrm>
        </p:spPr>
        <p:txBody>
          <a:bodyPr/>
          <a:lstStyle/>
          <a:p>
            <a:pPr marL="0" indent="0">
              <a:buNone/>
            </a:pPr>
            <a:r>
              <a:rPr lang="en-US" sz="1800" b="1" dirty="0"/>
              <a:t>Solution: </a:t>
            </a:r>
            <a:r>
              <a:rPr lang="en-US" sz="1800" dirty="0"/>
              <a:t>Signals can be grouped because</a:t>
            </a:r>
          </a:p>
          <a:p>
            <a:pPr marL="0" indent="0">
              <a:buNone/>
            </a:pPr>
            <a:r>
              <a:rPr lang="en-US" sz="1800" dirty="0"/>
              <a:t>1) Most signals are not needed simultaneously.</a:t>
            </a:r>
          </a:p>
          <a:p>
            <a:pPr marL="0" indent="0">
              <a:buNone/>
            </a:pPr>
            <a:r>
              <a:rPr lang="en-US" sz="1800" dirty="0"/>
              <a:t>2) Many signals are mutually exclusive. E.g. only 1 function of ALU can be activated at a time.</a:t>
            </a:r>
          </a:p>
          <a:p>
            <a:pPr marL="0" indent="0">
              <a:buNone/>
            </a:pPr>
            <a:r>
              <a:rPr lang="en-US" sz="1800" dirty="0"/>
              <a:t>For ex: Gating signals: IN and OUT signals (Figure 7.19).</a:t>
            </a:r>
          </a:p>
          <a:p>
            <a:pPr marL="0" indent="0">
              <a:buNone/>
            </a:pPr>
            <a:r>
              <a:rPr lang="en-US" sz="1800" dirty="0"/>
              <a:t>Control-signals: Read, Write. ALU signals: Add, Sub, </a:t>
            </a:r>
            <a:r>
              <a:rPr lang="en-US" sz="1800" dirty="0" err="1"/>
              <a:t>Mul</a:t>
            </a:r>
            <a:r>
              <a:rPr lang="en-US" sz="1800" dirty="0"/>
              <a:t>, </a:t>
            </a:r>
            <a:r>
              <a:rPr lang="en-US" sz="1800" dirty="0" err="1"/>
              <a:t>Div</a:t>
            </a:r>
            <a:r>
              <a:rPr lang="en-US" sz="1800" dirty="0"/>
              <a:t>;</a:t>
            </a:r>
          </a:p>
          <a:p>
            <a:pPr marL="0" indent="0">
              <a:buNone/>
            </a:pPr>
            <a:r>
              <a:rPr lang="en-US" sz="1800" dirty="0"/>
              <a:t>3)A source for data transfers must be unique which means that it should not be possible to get the contents of two different registers on to the bus at the same time. </a:t>
            </a:r>
          </a:p>
          <a:p>
            <a:pPr marL="0" indent="0">
              <a:buNone/>
            </a:pPr>
            <a:r>
              <a:rPr lang="en-US" sz="1800" dirty="0"/>
              <a:t>4)Read and Write signals to the memory cannot be activated simultaneously.</a:t>
            </a:r>
          </a:p>
          <a:p>
            <a:r>
              <a:rPr lang="en-US" sz="1800" dirty="0"/>
              <a:t>Grouping control-signals into fields requires a little more hardware because decoding-circuits must be used to decode bit patterns of each field into individual control-signals.</a:t>
            </a:r>
          </a:p>
          <a:p>
            <a:r>
              <a:rPr lang="en-US" sz="1800" dirty="0"/>
              <a:t>• </a:t>
            </a:r>
            <a:r>
              <a:rPr lang="en-US" sz="1800" b="1" dirty="0"/>
              <a:t>Advantage: </a:t>
            </a:r>
            <a:r>
              <a:rPr lang="en-US" sz="1800" dirty="0"/>
              <a:t>This method results in a smaller control-store (only 20 bits are needed to store the patterns for the 42 signals).</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34</a:t>
            </a:fld>
            <a:endParaRPr lang="en-US" dirty="0"/>
          </a:p>
        </p:txBody>
      </p:sp>
    </p:spTree>
    <p:extLst>
      <p:ext uri="{BB962C8B-B14F-4D97-AF65-F5344CB8AC3E}">
        <p14:creationId xmlns:p14="http://schemas.microsoft.com/office/powerpoint/2010/main" val="2815543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35</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696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195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Vertical &amp; horizontal organization</a:t>
            </a:r>
          </a:p>
        </p:txBody>
      </p:sp>
      <p:sp>
        <p:nvSpPr>
          <p:cNvPr id="3" name="Content Placeholder 2"/>
          <p:cNvSpPr>
            <a:spLocks noGrp="1"/>
          </p:cNvSpPr>
          <p:nvPr>
            <p:ph idx="1"/>
          </p:nvPr>
        </p:nvSpPr>
        <p:spPr/>
        <p:txBody>
          <a:bodyPr/>
          <a:lstStyle/>
          <a:p>
            <a:r>
              <a:rPr lang="en-US" b="1" dirty="0"/>
              <a:t>TECHNIQUES OF GROUPING OF CONTROL-SIGNALS</a:t>
            </a:r>
          </a:p>
          <a:p>
            <a:pPr marL="0" indent="0">
              <a:buNone/>
            </a:pPr>
            <a:r>
              <a:rPr lang="en-US" dirty="0"/>
              <a:t>The grouping of control-signal can be done either by using</a:t>
            </a:r>
          </a:p>
          <a:p>
            <a:pPr marL="457200" indent="-457200">
              <a:buAutoNum type="arabicParenR"/>
            </a:pPr>
            <a:r>
              <a:rPr lang="en-US" dirty="0"/>
              <a:t>Vertical organization &amp; 2) Horizontal organization.</a:t>
            </a:r>
          </a:p>
          <a:p>
            <a:pPr marL="0" indent="0">
              <a:buNone/>
            </a:pPr>
            <a:endParaRPr lang="en-US" b="1" dirty="0"/>
          </a:p>
          <a:p>
            <a:pPr marL="0" indent="0">
              <a:buNone/>
            </a:pPr>
            <a:r>
              <a:rPr lang="en-US" b="1" dirty="0"/>
              <a:t>Vertical organization </a:t>
            </a:r>
            <a:endParaRPr lang="en-US" dirty="0"/>
          </a:p>
          <a:p>
            <a:r>
              <a:rPr lang="en-US" dirty="0"/>
              <a:t>Highly encoded scheme that can be compact codes to specify only a small number of control functions in each microinstruction are referred to as a vertical organization. </a:t>
            </a:r>
          </a:p>
          <a:p>
            <a:pPr marL="0" indent="0">
              <a:buNone/>
            </a:pPr>
            <a:r>
              <a:rPr lang="en-US" b="1" dirty="0"/>
              <a:t>Horizontal organization </a:t>
            </a:r>
            <a:endParaRPr lang="en-US" dirty="0"/>
          </a:p>
          <a:p>
            <a:r>
              <a:rPr lang="en-US" dirty="0"/>
              <a:t>The minimally encoded scheme, in which resources can be controlled with a single instruction is called a horizontal organization. </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36</a:t>
            </a:fld>
            <a:endParaRPr lang="en-US" dirty="0"/>
          </a:p>
        </p:txBody>
      </p:sp>
    </p:spTree>
    <p:extLst>
      <p:ext uri="{BB962C8B-B14F-4D97-AF65-F5344CB8AC3E}">
        <p14:creationId xmlns:p14="http://schemas.microsoft.com/office/powerpoint/2010/main" val="118852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vertical &amp; horizontal organization</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43000"/>
            <a:ext cx="90678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421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7315200" cy="609600"/>
          </a:xfrm>
        </p:spPr>
        <p:txBody>
          <a:bodyPr/>
          <a:lstStyle/>
          <a:p>
            <a:r>
              <a:rPr lang="en-US" dirty="0"/>
              <a:t>Difference between hardwired &amp; </a:t>
            </a:r>
            <a:r>
              <a:rPr lang="en-US" dirty="0" err="1"/>
              <a:t>microprogrammed</a:t>
            </a:r>
            <a:r>
              <a:rPr lang="en-US" dirty="0"/>
              <a:t> control</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38</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81534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628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Microinstruction</a:t>
            </a:r>
            <a:r>
              <a:rPr lang="en-US" dirty="0"/>
              <a:t>s</a:t>
            </a:r>
          </a:p>
        </p:txBody>
      </p:sp>
      <p:sp>
        <p:nvSpPr>
          <p:cNvPr id="3" name="Content Placeholder 2"/>
          <p:cNvSpPr>
            <a:spLocks noGrp="1"/>
          </p:cNvSpPr>
          <p:nvPr>
            <p:ph idx="1"/>
          </p:nvPr>
        </p:nvSpPr>
        <p:spPr/>
        <p:txBody>
          <a:bodyPr/>
          <a:lstStyle/>
          <a:p>
            <a:r>
              <a:rPr lang="en-US" dirty="0"/>
              <a:t>The microinstructions are broadly classified into</a:t>
            </a:r>
          </a:p>
          <a:p>
            <a:pPr marL="0" indent="0">
              <a:buNone/>
            </a:pPr>
            <a:r>
              <a:rPr lang="en-US" dirty="0"/>
              <a:t>1)Vertical microinstructions</a:t>
            </a:r>
          </a:p>
          <a:p>
            <a:pPr marL="0" indent="0">
              <a:buNone/>
            </a:pPr>
            <a:r>
              <a:rPr lang="en-US" dirty="0"/>
              <a:t>2)Horizontal microinstructions</a:t>
            </a:r>
          </a:p>
          <a:p>
            <a:pPr marL="0" indent="0">
              <a:buNone/>
            </a:pPr>
            <a:r>
              <a:rPr lang="en-US" dirty="0">
                <a:solidFill>
                  <a:srgbClr val="FF0000"/>
                </a:solidFill>
              </a:rPr>
              <a:t>Horizontal microinstructions</a:t>
            </a:r>
            <a:r>
              <a:rPr lang="en-US" dirty="0"/>
              <a:t>: In the horizontal microinstruction, </a:t>
            </a:r>
            <a:r>
              <a:rPr lang="en-US" dirty="0">
                <a:solidFill>
                  <a:srgbClr val="FF0000"/>
                </a:solidFill>
              </a:rPr>
              <a:t>each bit of the microinstruction represents a </a:t>
            </a:r>
            <a:r>
              <a:rPr lang="en-US" dirty="0" err="1">
                <a:solidFill>
                  <a:srgbClr val="FF0000"/>
                </a:solidFill>
              </a:rPr>
              <a:t>microorder</a:t>
            </a:r>
            <a:r>
              <a:rPr lang="en-US" dirty="0">
                <a:solidFill>
                  <a:srgbClr val="FF0000"/>
                </a:solidFill>
              </a:rPr>
              <a:t> or control signal</a:t>
            </a:r>
            <a:r>
              <a:rPr lang="en-US" dirty="0"/>
              <a:t>, which directly controls a single bus line or sometimes a gate in the machine. The length of the such microinstruction may be hundreds of bits.</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39</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114800"/>
            <a:ext cx="9144000" cy="2743200"/>
          </a:xfrm>
          <a:prstGeom prst="rect">
            <a:avLst/>
          </a:prstGeom>
        </p:spPr>
      </p:pic>
    </p:spTree>
    <p:extLst>
      <p:ext uri="{BB962C8B-B14F-4D97-AF65-F5344CB8AC3E}">
        <p14:creationId xmlns:p14="http://schemas.microsoft.com/office/powerpoint/2010/main" val="365902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ORGANIZATION</a:t>
            </a:r>
          </a:p>
        </p:txBody>
      </p:sp>
      <p:sp>
        <p:nvSpPr>
          <p:cNvPr id="3" name="Content Placeholder 2"/>
          <p:cNvSpPr>
            <a:spLocks noGrp="1"/>
          </p:cNvSpPr>
          <p:nvPr>
            <p:ph idx="1"/>
          </p:nvPr>
        </p:nvSpPr>
        <p:spPr/>
        <p:txBody>
          <a:bodyPr/>
          <a:lstStyle/>
          <a:p>
            <a:r>
              <a:rPr lang="en-US" dirty="0"/>
              <a:t>To execute instructions, the processor must have some means of generating the control-signals.</a:t>
            </a:r>
          </a:p>
          <a:p>
            <a:r>
              <a:rPr lang="en-US" dirty="0"/>
              <a:t>As for example, during the fetch phase, CPU has to generate </a:t>
            </a:r>
            <a:r>
              <a:rPr lang="en-US" i="1" dirty="0" err="1"/>
              <a:t>PC</a:t>
            </a:r>
            <a:r>
              <a:rPr lang="en-US" i="1" baseline="-25000" dirty="0" err="1"/>
              <a:t>out</a:t>
            </a:r>
            <a:r>
              <a:rPr lang="en-US" dirty="0"/>
              <a:t> signal along with other required signal in the first clock pulse. In the second clock pulse CPU has to generate </a:t>
            </a:r>
            <a:r>
              <a:rPr lang="en-US" i="1" dirty="0" err="1"/>
              <a:t>PC</a:t>
            </a:r>
            <a:r>
              <a:rPr lang="en-US" i="1" baseline="-25000" dirty="0" err="1"/>
              <a:t>in</a:t>
            </a:r>
            <a:r>
              <a:rPr lang="en-US" dirty="0"/>
              <a:t> signal along with other required signals. So, during fetch phase, the proper sequence for generating the signal to retrieve from and store to PC is </a:t>
            </a:r>
            <a:r>
              <a:rPr lang="en-US" i="1" dirty="0" err="1"/>
              <a:t>PC</a:t>
            </a:r>
            <a:r>
              <a:rPr lang="en-US" i="1" baseline="-25000" dirty="0" err="1"/>
              <a:t>out</a:t>
            </a:r>
            <a:r>
              <a:rPr lang="en-US" dirty="0"/>
              <a:t>  and </a:t>
            </a:r>
            <a:r>
              <a:rPr lang="en-US" i="1" dirty="0"/>
              <a:t>  </a:t>
            </a:r>
            <a:r>
              <a:rPr lang="en-US" i="1" dirty="0" err="1"/>
              <a:t>PC</a:t>
            </a:r>
            <a:r>
              <a:rPr lang="en-US" i="1" baseline="-25000" dirty="0" err="1"/>
              <a:t>in</a:t>
            </a:r>
            <a:r>
              <a:rPr lang="en-US" dirty="0"/>
              <a:t>. </a:t>
            </a:r>
          </a:p>
          <a:p>
            <a:pPr marL="0" indent="0">
              <a:buNone/>
            </a:pPr>
            <a:endParaRPr lang="en-US" dirty="0"/>
          </a:p>
          <a:p>
            <a:pPr marL="0" indent="0">
              <a:buNone/>
            </a:pPr>
            <a:r>
              <a:rPr lang="en-US" dirty="0"/>
              <a:t>There are two approaches for this purpose:</a:t>
            </a:r>
          </a:p>
          <a:p>
            <a:r>
              <a:rPr lang="en-US" dirty="0"/>
              <a:t>1) Hardwired control and 2) </a:t>
            </a:r>
            <a:r>
              <a:rPr lang="en-US" dirty="0" err="1"/>
              <a:t>Microprogrammed</a:t>
            </a:r>
            <a:r>
              <a:rPr lang="en-US" dirty="0"/>
              <a:t> control.</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a:t>
            </a:fld>
            <a:endParaRPr lang="en-US" dirty="0"/>
          </a:p>
        </p:txBody>
      </p:sp>
    </p:spTree>
    <p:extLst>
      <p:ext uri="{BB962C8B-B14F-4D97-AF65-F5344CB8AC3E}">
        <p14:creationId xmlns:p14="http://schemas.microsoft.com/office/powerpoint/2010/main" val="1297189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Vertical microinstructions</a:t>
            </a:r>
          </a:p>
        </p:txBody>
      </p:sp>
      <p:sp>
        <p:nvSpPr>
          <p:cNvPr id="3" name="Content Placeholder 2"/>
          <p:cNvSpPr>
            <a:spLocks noGrp="1"/>
          </p:cNvSpPr>
          <p:nvPr>
            <p:ph idx="1"/>
          </p:nvPr>
        </p:nvSpPr>
        <p:spPr/>
        <p:txBody>
          <a:bodyPr/>
          <a:lstStyle/>
          <a:p>
            <a:r>
              <a:rPr lang="en-US" dirty="0"/>
              <a:t>In vertical microinstructions, many similar control signals can be encoded into few microinstruction bits. For </a:t>
            </a:r>
            <a:r>
              <a:rPr lang="en-US" dirty="0" err="1"/>
              <a:t>eg</a:t>
            </a:r>
            <a:r>
              <a:rPr lang="en-US" dirty="0"/>
              <a:t>, for 16 ALU operations, which may require 16 individual </a:t>
            </a:r>
            <a:r>
              <a:rPr lang="en-US" dirty="0" err="1"/>
              <a:t>microorders</a:t>
            </a:r>
            <a:r>
              <a:rPr lang="en-US" dirty="0"/>
              <a:t> in horizontal microinstruction, only 4 encoded bits are needed in vertical microinstructions.</a:t>
            </a:r>
          </a:p>
          <a:p>
            <a:r>
              <a:rPr lang="en-US" dirty="0"/>
              <a:t>These encoded bits need to be passed from respective decoders to get individual control signals</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40</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57600"/>
            <a:ext cx="9144000" cy="3200400"/>
          </a:xfrm>
          <a:prstGeom prst="rect">
            <a:avLst/>
          </a:prstGeom>
        </p:spPr>
      </p:pic>
    </p:spTree>
    <p:extLst>
      <p:ext uri="{BB962C8B-B14F-4D97-AF65-F5344CB8AC3E}">
        <p14:creationId xmlns:p14="http://schemas.microsoft.com/office/powerpoint/2010/main" val="56555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processor unit</a:t>
            </a:r>
          </a:p>
        </p:txBody>
      </p:sp>
      <p:sp>
        <p:nvSpPr>
          <p:cNvPr id="3" name="Content Placeholder 2"/>
          <p:cNvSpPr>
            <a:spLocks noGrp="1"/>
          </p:cNvSpPr>
          <p:nvPr>
            <p:ph idx="1"/>
          </p:nvPr>
        </p:nvSpPr>
        <p:spPr/>
        <p:txBody>
          <a:bodyPr/>
          <a:lstStyle/>
          <a:p>
            <a:r>
              <a:rPr lang="en-US" dirty="0"/>
              <a:t>The hardware organization of a </a:t>
            </a:r>
            <a:r>
              <a:rPr lang="en-US" dirty="0" err="1"/>
              <a:t>microprogram</a:t>
            </a:r>
            <a:r>
              <a:rPr lang="en-US" dirty="0"/>
              <a:t> control unit must have general purpose configuration to suit a wide variety of situations.</a:t>
            </a:r>
          </a:p>
          <a:p>
            <a:r>
              <a:rPr lang="en-US" dirty="0"/>
              <a:t>A general purpose </a:t>
            </a:r>
            <a:r>
              <a:rPr lang="en-US" dirty="0" err="1"/>
              <a:t>microprogram</a:t>
            </a:r>
            <a:r>
              <a:rPr lang="en-US" dirty="0"/>
              <a:t> control unit must have control memory, control variables and multiplexer and select bits to check status bits.</a:t>
            </a:r>
          </a:p>
          <a:p>
            <a:r>
              <a:rPr lang="en-US" dirty="0"/>
              <a:t>Advantage of </a:t>
            </a:r>
            <a:r>
              <a:rPr lang="en-US" dirty="0" err="1"/>
              <a:t>microprogram</a:t>
            </a:r>
            <a:r>
              <a:rPr lang="en-US" dirty="0"/>
              <a:t> control: once hardware configuration is established, no further need to change the hardware</a:t>
            </a:r>
          </a:p>
          <a:p>
            <a:r>
              <a:rPr lang="en-US" dirty="0"/>
              <a:t>To establish a different control sequence ,all we need to do is specify is the different set of microinstructions for the control memory(</a:t>
            </a:r>
            <a:r>
              <a:rPr lang="en-US" dirty="0" err="1"/>
              <a:t>ie</a:t>
            </a:r>
            <a:r>
              <a:rPr lang="en-US" dirty="0"/>
              <a:t>, change the </a:t>
            </a:r>
            <a:r>
              <a:rPr lang="en-US" dirty="0" err="1"/>
              <a:t>microprogram</a:t>
            </a:r>
            <a:r>
              <a:rPr lang="en-US" dirty="0"/>
              <a:t>)</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41</a:t>
            </a:fld>
            <a:endParaRPr lang="en-US" dirty="0"/>
          </a:p>
        </p:txBody>
      </p:sp>
    </p:spTree>
    <p:extLst>
      <p:ext uri="{BB962C8B-B14F-4D97-AF65-F5344CB8AC3E}">
        <p14:creationId xmlns:p14="http://schemas.microsoft.com/office/powerpoint/2010/main" val="2884018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processor unit</a:t>
            </a:r>
          </a:p>
        </p:txBody>
      </p:sp>
      <p:sp>
        <p:nvSpPr>
          <p:cNvPr id="3" name="Content Placeholder 2"/>
          <p:cNvSpPr>
            <a:spLocks noGrp="1"/>
          </p:cNvSpPr>
          <p:nvPr>
            <p:ph idx="1"/>
          </p:nvPr>
        </p:nvSpPr>
        <p:spPr/>
        <p:txBody>
          <a:bodyPr/>
          <a:lstStyle/>
          <a:p>
            <a:r>
              <a:rPr lang="en-US" dirty="0"/>
              <a:t>In the control of the processor unit, we have a processor unit(7 registers, ALU, shifter, status register)</a:t>
            </a:r>
          </a:p>
          <a:p>
            <a:r>
              <a:rPr lang="en-US" dirty="0"/>
              <a:t>A </a:t>
            </a:r>
            <a:r>
              <a:rPr lang="en-US" dirty="0" err="1"/>
              <a:t>microoperation</a:t>
            </a:r>
            <a:r>
              <a:rPr lang="en-US" dirty="0"/>
              <a:t> is selected with a control word of 16 bits.</a:t>
            </a:r>
          </a:p>
          <a:p>
            <a:r>
              <a:rPr lang="en-US" dirty="0"/>
              <a:t>It has a control memory of 64 words with 26 bits per word.</a:t>
            </a:r>
          </a:p>
          <a:p>
            <a:r>
              <a:rPr lang="en-US" dirty="0"/>
              <a:t>To select 64 words = need 6 bits of address.</a:t>
            </a:r>
          </a:p>
          <a:p>
            <a:r>
              <a:rPr lang="en-US" dirty="0"/>
              <a:t>To select 8 status bits=need 3 selection lines for multiplexer.</a:t>
            </a:r>
          </a:p>
          <a:p>
            <a:r>
              <a:rPr lang="en-US" dirty="0"/>
              <a:t>1 bit of micro instruction selects between an external address and address field of microinstruction.</a:t>
            </a:r>
          </a:p>
          <a:p>
            <a:r>
              <a:rPr lang="en-US" dirty="0"/>
              <a:t>Adding 16 bits for selecting </a:t>
            </a:r>
            <a:r>
              <a:rPr lang="en-US" dirty="0" err="1"/>
              <a:t>microoperation</a:t>
            </a:r>
            <a:r>
              <a:rPr lang="en-US" dirty="0"/>
              <a:t> in the processor a total of 26 bits for each microinstruction</a:t>
            </a:r>
          </a:p>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42</a:t>
            </a:fld>
            <a:endParaRPr lang="en-US" dirty="0"/>
          </a:p>
        </p:txBody>
      </p:sp>
    </p:spTree>
    <p:extLst>
      <p:ext uri="{BB962C8B-B14F-4D97-AF65-F5344CB8AC3E}">
        <p14:creationId xmlns:p14="http://schemas.microsoft.com/office/powerpoint/2010/main" val="1013297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processor unit(</a:t>
            </a:r>
            <a:r>
              <a:rPr lang="en-US" dirty="0" err="1"/>
              <a:t>contd</a:t>
            </a:r>
            <a:r>
              <a:rPr lang="en-US" dirty="0"/>
              <a:t>…)</a:t>
            </a:r>
          </a:p>
        </p:txBody>
      </p:sp>
      <p:sp>
        <p:nvSpPr>
          <p:cNvPr id="3" name="Content Placeholder 2"/>
          <p:cNvSpPr>
            <a:spLocks noGrp="1"/>
          </p:cNvSpPr>
          <p:nvPr>
            <p:ph idx="1"/>
          </p:nvPr>
        </p:nvSpPr>
        <p:spPr/>
        <p:txBody>
          <a:bodyPr/>
          <a:lstStyle/>
          <a:p>
            <a:r>
              <a:rPr lang="en-US" dirty="0"/>
              <a:t>The first 16 bits of microinstruction  select the </a:t>
            </a:r>
            <a:r>
              <a:rPr lang="en-US" dirty="0" err="1"/>
              <a:t>microopeartion</a:t>
            </a:r>
            <a:r>
              <a:rPr lang="en-US" dirty="0"/>
              <a:t> for the processor.</a:t>
            </a:r>
          </a:p>
          <a:p>
            <a:r>
              <a:rPr lang="en-US" dirty="0"/>
              <a:t>The other 10 bits select the next address for the control address register.</a:t>
            </a:r>
          </a:p>
          <a:p>
            <a:r>
              <a:rPr lang="en-US" dirty="0"/>
              <a:t>The status bits from the processor are applied to the inputs of the multiplexer.</a:t>
            </a:r>
          </a:p>
          <a:p>
            <a:r>
              <a:rPr lang="en-US" dirty="0"/>
              <a:t>Both the normal and complement values are </a:t>
            </a:r>
            <a:r>
              <a:rPr lang="en-US" dirty="0" err="1"/>
              <a:t>used,except</a:t>
            </a:r>
            <a:r>
              <a:rPr lang="en-US" dirty="0"/>
              <a:t> for the overflow bit V.</a:t>
            </a:r>
          </a:p>
          <a:p>
            <a:r>
              <a:rPr lang="en-US" dirty="0"/>
              <a:t>Input 0 of mux2 is connected to binary constant which is always 1.</a:t>
            </a:r>
          </a:p>
          <a:p>
            <a:r>
              <a:rPr lang="en-US" dirty="0"/>
              <a:t>The load input to CAR is enabled when input 0 of mux is selected by 18,19,20 in the micro </a:t>
            </a:r>
            <a:r>
              <a:rPr lang="en-US" dirty="0" err="1"/>
              <a:t>instruction.This</a:t>
            </a:r>
            <a:r>
              <a:rPr lang="en-US" dirty="0"/>
              <a:t> causes a transfer of information from output mux1 into CAR</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43</a:t>
            </a:fld>
            <a:endParaRPr lang="en-US" dirty="0"/>
          </a:p>
        </p:txBody>
      </p:sp>
    </p:spTree>
    <p:extLst>
      <p:ext uri="{BB962C8B-B14F-4D97-AF65-F5344CB8AC3E}">
        <p14:creationId xmlns:p14="http://schemas.microsoft.com/office/powerpoint/2010/main" val="2166082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processor unit(</a:t>
            </a:r>
            <a:r>
              <a:rPr lang="en-US" dirty="0" err="1"/>
              <a:t>contd</a:t>
            </a:r>
            <a:r>
              <a:rPr lang="en-US" dirty="0"/>
              <a:t>…)</a:t>
            </a:r>
          </a:p>
        </p:txBody>
      </p:sp>
      <p:sp>
        <p:nvSpPr>
          <p:cNvPr id="3" name="Content Placeholder 2"/>
          <p:cNvSpPr>
            <a:spLocks noGrp="1"/>
          </p:cNvSpPr>
          <p:nvPr>
            <p:ph idx="1"/>
          </p:nvPr>
        </p:nvSpPr>
        <p:spPr/>
        <p:txBody>
          <a:bodyPr/>
          <a:lstStyle/>
          <a:p>
            <a:r>
              <a:rPr lang="en-US" dirty="0"/>
              <a:t>The input into CAR is a function of bit 17 in the microinstruction.</a:t>
            </a:r>
          </a:p>
          <a:p>
            <a:r>
              <a:rPr lang="en-US" dirty="0"/>
              <a:t>If bit 17=1;then CAR receives the address field if microinstruction. If bit 17=0,then external address loaded into CAR. The external address is for the purpose of initiating a new sequence of microinstructions</a:t>
            </a:r>
          </a:p>
          <a:p>
            <a:r>
              <a:rPr lang="en-US" dirty="0"/>
              <a:t>The status bit or complement is selected by 18,19,20 of the microinstruction may be equal to 1 or 0.The input address is loaded into CAR if the selected bit =1,but CAR is incremented if the selected bit is 0</a:t>
            </a:r>
          </a:p>
          <a:p>
            <a:r>
              <a:rPr lang="en-US" dirty="0"/>
              <a:t>The sign n zero bits are affected by all operations. The carry and overflow bits </a:t>
            </a:r>
            <a:r>
              <a:rPr lang="en-US" dirty="0" err="1"/>
              <a:t>donot</a:t>
            </a:r>
            <a:r>
              <a:rPr lang="en-US" dirty="0"/>
              <a:t> change after the four logic operations and the increment and decrement operation</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44</a:t>
            </a:fld>
            <a:endParaRPr lang="en-US" dirty="0"/>
          </a:p>
        </p:txBody>
      </p:sp>
    </p:spTree>
    <p:extLst>
      <p:ext uri="{BB962C8B-B14F-4D97-AF65-F5344CB8AC3E}">
        <p14:creationId xmlns:p14="http://schemas.microsoft.com/office/powerpoint/2010/main" val="3135829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304800"/>
            <a:ext cx="8534400" cy="6018213"/>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45</a:t>
            </a:fld>
            <a:endParaRPr lang="en-US" dirty="0"/>
          </a:p>
        </p:txBody>
      </p:sp>
    </p:spTree>
    <p:extLst>
      <p:ext uri="{BB962C8B-B14F-4D97-AF65-F5344CB8AC3E}">
        <p14:creationId xmlns:p14="http://schemas.microsoft.com/office/powerpoint/2010/main" val="13971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Microprogrammed</a:t>
            </a:r>
            <a:r>
              <a:rPr lang="en-US" dirty="0">
                <a:solidFill>
                  <a:srgbClr val="0070C0"/>
                </a:solidFill>
              </a:rPr>
              <a:t> computer Organization</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46</a:t>
            </a:fld>
            <a:endParaRPr lang="en-US" dirty="0"/>
          </a:p>
        </p:txBody>
      </p:sp>
      <p:pic>
        <p:nvPicPr>
          <p:cNvPr id="1026" name="Picture 2" descr="C:\Users\RENJU LIJU\Downloads\attachments\FullSizeRender_3.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817" y="1066800"/>
            <a:ext cx="92202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059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688340" y="1578838"/>
            <a:ext cx="7590155" cy="1320165"/>
          </a:xfrm>
          <a:prstGeom prst="rect">
            <a:avLst/>
          </a:prstGeom>
        </p:spPr>
        <p:txBody>
          <a:bodyPr vert="horz" wrap="square" lIns="0" tIns="12700" rIns="0" bIns="0" rtlCol="0">
            <a:spAutoFit/>
          </a:bodyPr>
          <a:lstStyle/>
          <a:p>
            <a:pPr marL="355600" marR="5080" indent="-342900">
              <a:lnSpc>
                <a:spcPct val="150100"/>
              </a:lnSpc>
              <a:spcBef>
                <a:spcPts val="100"/>
              </a:spcBef>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digital computer consists </a:t>
            </a:r>
            <a:r>
              <a:rPr sz="1700" spc="15" dirty="0">
                <a:solidFill>
                  <a:srgbClr val="FFFFFF"/>
                </a:solidFill>
                <a:latin typeface="Liberation Sans Narrow"/>
                <a:cs typeface="Liberation Sans Narrow"/>
              </a:rPr>
              <a:t>of </a:t>
            </a: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central processor unit </a:t>
            </a:r>
            <a:r>
              <a:rPr sz="1700" spc="20" dirty="0">
                <a:solidFill>
                  <a:srgbClr val="FFFFFF"/>
                </a:solidFill>
                <a:latin typeface="Liberation Sans Narrow"/>
                <a:cs typeface="Liberation Sans Narrow"/>
              </a:rPr>
              <a:t>(CPU) </a:t>
            </a:r>
            <a:r>
              <a:rPr sz="1700" spc="1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memory unit, </a:t>
            </a:r>
            <a:r>
              <a:rPr sz="1700" spc="20" dirty="0">
                <a:solidFill>
                  <a:srgbClr val="FFFFFF"/>
                </a:solidFill>
                <a:latin typeface="Liberation Sans Narrow"/>
                <a:cs typeface="Liberation Sans Narrow"/>
              </a:rPr>
              <a:t>and </a:t>
            </a:r>
            <a:r>
              <a:rPr sz="1700" spc="25" dirty="0">
                <a:solidFill>
                  <a:srgbClr val="FFFFFF"/>
                </a:solidFill>
                <a:latin typeface="Liberation Sans Narrow"/>
                <a:cs typeface="Liberation Sans Narrow"/>
              </a:rPr>
              <a:t>input </a:t>
            </a:r>
            <a:r>
              <a:rPr sz="170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output</a:t>
            </a:r>
            <a:r>
              <a:rPr sz="1700" spc="2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devices</a:t>
            </a:r>
            <a:endParaRPr sz="1700">
              <a:solidFill>
                <a:prstClr val="black"/>
              </a:solidFill>
              <a:latin typeface="Liberation Sans Narrow"/>
              <a:cs typeface="Liberation Sans Narrow"/>
            </a:endParaRPr>
          </a:p>
          <a:p>
            <a:pPr>
              <a:spcBef>
                <a:spcPts val="15"/>
              </a:spcBef>
              <a:buClr>
                <a:srgbClr val="DC9E1F"/>
              </a:buClr>
              <a:buFont typeface="Arial"/>
              <a:buChar char="•"/>
            </a:pPr>
            <a:endParaRPr sz="1750">
              <a:solidFill>
                <a:prstClr val="black"/>
              </a:solidFill>
              <a:latin typeface="Times New Roman"/>
              <a:cs typeface="Times New Roman"/>
            </a:endParaRPr>
          </a:p>
          <a:p>
            <a:pPr marL="355600" indent="-342900">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CPU can </a:t>
            </a:r>
            <a:r>
              <a:rPr sz="1700" spc="15" dirty="0">
                <a:solidFill>
                  <a:srgbClr val="FFFFFF"/>
                </a:solidFill>
                <a:latin typeface="Liberation Sans Narrow"/>
                <a:cs typeface="Liberation Sans Narrow"/>
              </a:rPr>
              <a:t>be </a:t>
            </a:r>
            <a:r>
              <a:rPr sz="1700" spc="25" dirty="0">
                <a:solidFill>
                  <a:srgbClr val="FFFFFF"/>
                </a:solidFill>
                <a:latin typeface="Liberation Sans Narrow"/>
                <a:cs typeface="Liberation Sans Narrow"/>
              </a:rPr>
              <a:t>classified </a:t>
            </a:r>
            <a:r>
              <a:rPr sz="1700" spc="20" dirty="0">
                <a:solidFill>
                  <a:srgbClr val="FFFFFF"/>
                </a:solidFill>
                <a:latin typeface="Liberation Sans Narrow"/>
                <a:cs typeface="Liberation Sans Narrow"/>
              </a:rPr>
              <a:t>into two </a:t>
            </a:r>
            <a:r>
              <a:rPr sz="1700" spc="25" dirty="0">
                <a:solidFill>
                  <a:srgbClr val="FFFFFF"/>
                </a:solidFill>
                <a:latin typeface="Liberation Sans Narrow"/>
                <a:cs typeface="Liberation Sans Narrow"/>
              </a:rPr>
              <a:t>distinct </a:t>
            </a:r>
            <a:r>
              <a:rPr sz="1700" spc="20" dirty="0">
                <a:solidFill>
                  <a:srgbClr val="FFFFFF"/>
                </a:solidFill>
                <a:latin typeface="Liberation Sans Narrow"/>
                <a:cs typeface="Liberation Sans Narrow"/>
              </a:rPr>
              <a:t>but </a:t>
            </a:r>
            <a:r>
              <a:rPr sz="1700" spc="25" dirty="0">
                <a:solidFill>
                  <a:srgbClr val="FFFFFF"/>
                </a:solidFill>
                <a:latin typeface="Liberation Sans Narrow"/>
                <a:cs typeface="Liberation Sans Narrow"/>
              </a:rPr>
              <a:t>interactive </a:t>
            </a:r>
            <a:r>
              <a:rPr sz="1700" spc="25" dirty="0">
                <a:solidFill>
                  <a:srgbClr val="FFFF00"/>
                </a:solidFill>
                <a:latin typeface="Liberation Sans Narrow"/>
                <a:cs typeface="Liberation Sans Narrow"/>
              </a:rPr>
              <a:t>functional</a:t>
            </a:r>
            <a:r>
              <a:rPr sz="1700" spc="240" dirty="0">
                <a:solidFill>
                  <a:srgbClr val="FFFF00"/>
                </a:solidFill>
                <a:latin typeface="Liberation Sans Narrow"/>
                <a:cs typeface="Liberation Sans Narrow"/>
              </a:rPr>
              <a:t> </a:t>
            </a:r>
            <a:r>
              <a:rPr sz="1700" spc="30" dirty="0">
                <a:solidFill>
                  <a:srgbClr val="FFFF00"/>
                </a:solidFill>
                <a:latin typeface="Liberation Sans Narrow"/>
                <a:cs typeface="Liberation Sans Narrow"/>
              </a:rPr>
              <a:t>sections</a:t>
            </a:r>
            <a:r>
              <a:rPr sz="1700" spc="30" dirty="0">
                <a:solidFill>
                  <a:srgbClr val="FFFFFF"/>
                </a:solidFill>
                <a:latin typeface="Liberation Sans Narrow"/>
                <a:cs typeface="Liberation Sans Narrow"/>
              </a:rPr>
              <a:t>.</a:t>
            </a:r>
            <a:endParaRPr sz="1700">
              <a:solidFill>
                <a:prstClr val="black"/>
              </a:solidFill>
              <a:latin typeface="Liberation Sans Narrow"/>
              <a:cs typeface="Liberation Sans Narrow"/>
            </a:endParaRPr>
          </a:p>
        </p:txBody>
      </p:sp>
      <p:sp>
        <p:nvSpPr>
          <p:cNvPr id="4" name="object 4"/>
          <p:cNvSpPr txBox="1"/>
          <p:nvPr/>
        </p:nvSpPr>
        <p:spPr>
          <a:xfrm>
            <a:off x="688340" y="3130423"/>
            <a:ext cx="6032500" cy="285115"/>
          </a:xfrm>
          <a:prstGeom prst="rect">
            <a:avLst/>
          </a:prstGeom>
        </p:spPr>
        <p:txBody>
          <a:bodyPr vert="horz" wrap="square" lIns="0" tIns="13335" rIns="0" bIns="0" rtlCol="0">
            <a:spAutoFit/>
          </a:bodyPr>
          <a:lstStyle/>
          <a:p>
            <a:pPr marL="355600" indent="-342900">
              <a:spcBef>
                <a:spcPts val="105"/>
              </a:spcBef>
              <a:buClr>
                <a:srgbClr val="DC9E1F"/>
              </a:buClr>
              <a:buFont typeface="Arial"/>
              <a:buChar char="•"/>
              <a:tabLst>
                <a:tab pos="355600" algn="l"/>
                <a:tab pos="356235" algn="l"/>
              </a:tabLst>
            </a:pPr>
            <a:r>
              <a:rPr sz="1700" spc="25" dirty="0">
                <a:solidFill>
                  <a:srgbClr val="FFFFFF"/>
                </a:solidFill>
                <a:latin typeface="Liberation Sans Narrow"/>
                <a:cs typeface="Liberation Sans Narrow"/>
              </a:rPr>
              <a:t>One section </a:t>
            </a:r>
            <a:r>
              <a:rPr sz="1700" spc="15" dirty="0">
                <a:solidFill>
                  <a:srgbClr val="FFFFFF"/>
                </a:solidFill>
                <a:latin typeface="Liberation Sans Narrow"/>
                <a:cs typeface="Liberation Sans Narrow"/>
              </a:rPr>
              <a:t>is </a:t>
            </a: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processing section </a:t>
            </a:r>
            <a:r>
              <a:rPr sz="1700" spc="25" dirty="0">
                <a:solidFill>
                  <a:srgbClr val="FFFFFF"/>
                </a:solidFill>
                <a:latin typeface="Liberation Sans Narrow"/>
                <a:cs typeface="Liberation Sans Narrow"/>
              </a:rPr>
              <a:t>and other </a:t>
            </a:r>
            <a:r>
              <a:rPr sz="1700" spc="15" dirty="0">
                <a:solidFill>
                  <a:srgbClr val="FFFFFF"/>
                </a:solidFill>
                <a:latin typeface="Liberation Sans Narrow"/>
                <a:cs typeface="Liberation Sans Narrow"/>
              </a:rPr>
              <a:t>is </a:t>
            </a: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control</a:t>
            </a:r>
            <a:r>
              <a:rPr sz="1700" spc="260" dirty="0">
                <a:solidFill>
                  <a:srgbClr val="FFFF00"/>
                </a:solidFill>
                <a:latin typeface="Liberation Sans Narrow"/>
                <a:cs typeface="Liberation Sans Narrow"/>
              </a:rPr>
              <a:t> </a:t>
            </a:r>
            <a:r>
              <a:rPr sz="1700" spc="25" dirty="0">
                <a:solidFill>
                  <a:srgbClr val="FFFF00"/>
                </a:solidFill>
                <a:latin typeface="Liberation Sans Narrow"/>
                <a:cs typeface="Liberation Sans Narrow"/>
              </a:rPr>
              <a:t>section</a:t>
            </a:r>
            <a:endParaRPr sz="1700">
              <a:solidFill>
                <a:prstClr val="black"/>
              </a:solidFill>
              <a:latin typeface="Liberation Sans Narrow"/>
              <a:cs typeface="Liberation Sans Narrow"/>
            </a:endParaRPr>
          </a:p>
        </p:txBody>
      </p:sp>
      <p:sp>
        <p:nvSpPr>
          <p:cNvPr id="5" name="object 5"/>
          <p:cNvSpPr txBox="1"/>
          <p:nvPr/>
        </p:nvSpPr>
        <p:spPr>
          <a:xfrm>
            <a:off x="688340" y="3647313"/>
            <a:ext cx="5962650" cy="285115"/>
          </a:xfrm>
          <a:prstGeom prst="rect">
            <a:avLst/>
          </a:prstGeom>
        </p:spPr>
        <p:txBody>
          <a:bodyPr vert="horz" wrap="square" lIns="0" tIns="12700" rIns="0" bIns="0" rtlCol="0">
            <a:spAutoFit/>
          </a:bodyPr>
          <a:lstStyle/>
          <a:p>
            <a:pPr marL="355600" indent="-342900">
              <a:spcBef>
                <a:spcPts val="100"/>
              </a:spcBef>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block diagram </a:t>
            </a:r>
            <a:r>
              <a:rPr sz="1700" spc="15" dirty="0">
                <a:solidFill>
                  <a:srgbClr val="FFFFFF"/>
                </a:solidFill>
                <a:latin typeface="Liberation Sans Narrow"/>
                <a:cs typeface="Liberation Sans Narrow"/>
              </a:rPr>
              <a:t>of </a:t>
            </a:r>
            <a:r>
              <a:rPr sz="1700" spc="25" dirty="0">
                <a:solidFill>
                  <a:srgbClr val="FFFFFF"/>
                </a:solidFill>
                <a:latin typeface="Liberation Sans Narrow"/>
                <a:cs typeface="Liberation Sans Narrow"/>
              </a:rPr>
              <a:t>micro programmed computer shown above</a:t>
            </a:r>
            <a:r>
              <a:rPr sz="1700" spc="5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figure</a:t>
            </a:r>
            <a:endParaRPr sz="1700">
              <a:solidFill>
                <a:prstClr val="black"/>
              </a:solidFill>
              <a:latin typeface="Liberation Sans Narrow"/>
              <a:cs typeface="Liberation Sans Narrow"/>
            </a:endParaRPr>
          </a:p>
        </p:txBody>
      </p:sp>
    </p:spTree>
    <p:extLst>
      <p:ext uri="{BB962C8B-B14F-4D97-AF65-F5344CB8AC3E}">
        <p14:creationId xmlns:p14="http://schemas.microsoft.com/office/powerpoint/2010/main" val="2810786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688340" y="1714246"/>
            <a:ext cx="2844165" cy="2886075"/>
          </a:xfrm>
          <a:prstGeom prst="rect">
            <a:avLst/>
          </a:prstGeom>
        </p:spPr>
        <p:txBody>
          <a:bodyPr vert="horz" wrap="square" lIns="0" tIns="12700" rIns="0" bIns="0" rtlCol="0">
            <a:spAutoFit/>
          </a:bodyPr>
          <a:lstStyle/>
          <a:p>
            <a:pPr marL="355600" indent="-342900">
              <a:spcBef>
                <a:spcPts val="100"/>
              </a:spcBef>
              <a:buClr>
                <a:srgbClr val="DC9E1F"/>
              </a:buClr>
              <a:buFont typeface="Wingdings"/>
              <a:buChar char=""/>
              <a:tabLst>
                <a:tab pos="355600" algn="l"/>
                <a:tab pos="356235" algn="l"/>
              </a:tabLst>
            </a:pPr>
            <a:r>
              <a:rPr b="1" spc="15" dirty="0">
                <a:solidFill>
                  <a:srgbClr val="FFFF00"/>
                </a:solidFill>
                <a:latin typeface="Liberation Sans Narrow"/>
                <a:cs typeface="Liberation Sans Narrow"/>
              </a:rPr>
              <a:t>It </a:t>
            </a:r>
            <a:r>
              <a:rPr b="1" spc="20" dirty="0">
                <a:solidFill>
                  <a:srgbClr val="FFFF00"/>
                </a:solidFill>
                <a:latin typeface="Liberation Sans Narrow"/>
                <a:cs typeface="Liberation Sans Narrow"/>
              </a:rPr>
              <a:t>consist</a:t>
            </a:r>
            <a:r>
              <a:rPr b="1" spc="65" dirty="0">
                <a:solidFill>
                  <a:srgbClr val="FFFF00"/>
                </a:solidFill>
                <a:latin typeface="Liberation Sans Narrow"/>
                <a:cs typeface="Liberation Sans Narrow"/>
              </a:rPr>
              <a:t> </a:t>
            </a:r>
            <a:r>
              <a:rPr b="1" spc="15" dirty="0">
                <a:solidFill>
                  <a:srgbClr val="FFFF00"/>
                </a:solidFill>
                <a:latin typeface="Liberation Sans Narrow"/>
                <a:cs typeface="Liberation Sans Narrow"/>
              </a:rPr>
              <a:t>of</a:t>
            </a:r>
            <a:endParaRPr>
              <a:solidFill>
                <a:prstClr val="black"/>
              </a:solidFill>
              <a:latin typeface="Liberation Sans Narrow"/>
              <a:cs typeface="Liberation Sans Narrow"/>
            </a:endParaRPr>
          </a:p>
          <a:p>
            <a:pPr>
              <a:spcBef>
                <a:spcPts val="30"/>
              </a:spcBef>
            </a:pPr>
            <a:endParaRPr sz="1750">
              <a:solidFill>
                <a:prstClr val="black"/>
              </a:solidFill>
              <a:latin typeface="Times New Roman"/>
              <a:cs typeface="Times New Roman"/>
            </a:endParaRPr>
          </a:p>
          <a:p>
            <a:pPr marL="355600" indent="-342900">
              <a:spcBef>
                <a:spcPts val="5"/>
              </a:spcBef>
              <a:buClr>
                <a:srgbClr val="DC9E1F"/>
              </a:buClr>
              <a:buFont typeface="Arial"/>
              <a:buChar char="•"/>
              <a:tabLst>
                <a:tab pos="355600" algn="l"/>
                <a:tab pos="356235" algn="l"/>
              </a:tabLst>
            </a:pPr>
            <a:r>
              <a:rPr sz="1700" spc="25" dirty="0">
                <a:solidFill>
                  <a:srgbClr val="FFFFFF"/>
                </a:solidFill>
                <a:latin typeface="Liberation Sans Narrow"/>
                <a:cs typeface="Liberation Sans Narrow"/>
              </a:rPr>
              <a:t>Memory unit</a:t>
            </a:r>
            <a:endParaRPr sz="1700">
              <a:solidFill>
                <a:prstClr val="black"/>
              </a:solidFill>
              <a:latin typeface="Liberation Sans Narrow"/>
              <a:cs typeface="Liberation Sans Narrow"/>
            </a:endParaRPr>
          </a:p>
          <a:p>
            <a:pPr>
              <a:spcBef>
                <a:spcPts val="15"/>
              </a:spcBef>
              <a:buClr>
                <a:srgbClr val="DC9E1F"/>
              </a:buClr>
              <a:buFont typeface="Arial"/>
              <a:buChar char="•"/>
            </a:pPr>
            <a:endParaRPr sz="1750">
              <a:solidFill>
                <a:prstClr val="black"/>
              </a:solidFill>
              <a:latin typeface="Times New Roman"/>
              <a:cs typeface="Times New Roman"/>
            </a:endParaRPr>
          </a:p>
          <a:p>
            <a:pPr marL="355600" indent="-342900">
              <a:buClr>
                <a:srgbClr val="DC9E1F"/>
              </a:buClr>
              <a:buFont typeface="Arial"/>
              <a:buChar char="•"/>
              <a:tabLst>
                <a:tab pos="355600" algn="l"/>
                <a:tab pos="356235" algn="l"/>
              </a:tabLst>
            </a:pPr>
            <a:r>
              <a:rPr sz="1700" spc="-5" dirty="0">
                <a:solidFill>
                  <a:srgbClr val="FFFFFF"/>
                </a:solidFill>
                <a:latin typeface="Liberation Sans Narrow"/>
                <a:cs typeface="Liberation Sans Narrow"/>
              </a:rPr>
              <a:t>Two </a:t>
            </a:r>
            <a:r>
              <a:rPr sz="1700" spc="25" dirty="0">
                <a:solidFill>
                  <a:srgbClr val="FFFFFF"/>
                </a:solidFill>
                <a:latin typeface="Liberation Sans Narrow"/>
                <a:cs typeface="Liberation Sans Narrow"/>
              </a:rPr>
              <a:t>processor</a:t>
            </a:r>
            <a:r>
              <a:rPr sz="1700" spc="4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unit</a:t>
            </a:r>
            <a:endParaRPr sz="1700">
              <a:solidFill>
                <a:prstClr val="black"/>
              </a:solidFill>
              <a:latin typeface="Liberation Sans Narrow"/>
              <a:cs typeface="Liberation Sans Narrow"/>
            </a:endParaRPr>
          </a:p>
          <a:p>
            <a:pPr>
              <a:spcBef>
                <a:spcPts val="15"/>
              </a:spcBef>
              <a:buClr>
                <a:srgbClr val="DC9E1F"/>
              </a:buClr>
              <a:buFont typeface="Arial"/>
              <a:buChar char="•"/>
            </a:pPr>
            <a:endParaRPr sz="1750">
              <a:solidFill>
                <a:prstClr val="black"/>
              </a:solidFill>
              <a:latin typeface="Times New Roman"/>
              <a:cs typeface="Times New Roman"/>
            </a:endParaRPr>
          </a:p>
          <a:p>
            <a:pPr marL="355600" indent="-342900">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micro program</a:t>
            </a:r>
            <a:r>
              <a:rPr sz="1700" spc="-1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sequencer</a:t>
            </a:r>
            <a:endParaRPr sz="1700">
              <a:solidFill>
                <a:prstClr val="black"/>
              </a:solidFill>
              <a:latin typeface="Liberation Sans Narrow"/>
              <a:cs typeface="Liberation Sans Narrow"/>
            </a:endParaRPr>
          </a:p>
          <a:p>
            <a:pPr>
              <a:spcBef>
                <a:spcPts val="15"/>
              </a:spcBef>
              <a:buClr>
                <a:srgbClr val="DC9E1F"/>
              </a:buClr>
              <a:buFont typeface="Arial"/>
              <a:buChar char="•"/>
            </a:pPr>
            <a:endParaRPr sz="1750">
              <a:solidFill>
                <a:prstClr val="black"/>
              </a:solidFill>
              <a:latin typeface="Times New Roman"/>
              <a:cs typeface="Times New Roman"/>
            </a:endParaRPr>
          </a:p>
          <a:p>
            <a:pPr marL="355600" indent="-342900">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control</a:t>
            </a:r>
            <a:r>
              <a:rPr sz="1700" spc="-2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memory</a:t>
            </a:r>
            <a:endParaRPr sz="1700">
              <a:solidFill>
                <a:prstClr val="black"/>
              </a:solidFill>
              <a:latin typeface="Liberation Sans Narrow"/>
              <a:cs typeface="Liberation Sans Narrow"/>
            </a:endParaRPr>
          </a:p>
          <a:p>
            <a:pPr>
              <a:spcBef>
                <a:spcPts val="15"/>
              </a:spcBef>
              <a:buClr>
                <a:srgbClr val="DC9E1F"/>
              </a:buClr>
              <a:buFont typeface="Arial"/>
              <a:buChar char="•"/>
            </a:pPr>
            <a:endParaRPr sz="1750">
              <a:solidFill>
                <a:prstClr val="black"/>
              </a:solidFill>
              <a:latin typeface="Times New Roman"/>
              <a:cs typeface="Times New Roman"/>
            </a:endParaRPr>
          </a:p>
          <a:p>
            <a:pPr marL="355600" indent="-342900">
              <a:spcBef>
                <a:spcPts val="5"/>
              </a:spcBef>
              <a:buClr>
                <a:srgbClr val="DC9E1F"/>
              </a:buClr>
              <a:buFont typeface="Arial"/>
              <a:buChar char="•"/>
              <a:tabLst>
                <a:tab pos="355600" algn="l"/>
                <a:tab pos="356235" algn="l"/>
              </a:tabLst>
            </a:pPr>
            <a:r>
              <a:rPr sz="1700" spc="25" dirty="0">
                <a:solidFill>
                  <a:srgbClr val="FFFFFF"/>
                </a:solidFill>
                <a:latin typeface="Liberation Sans Narrow"/>
                <a:cs typeface="Liberation Sans Narrow"/>
              </a:rPr>
              <a:t>And </a:t>
            </a:r>
            <a:r>
              <a:rPr sz="1700" spc="20" dirty="0">
                <a:solidFill>
                  <a:srgbClr val="FFFFFF"/>
                </a:solidFill>
                <a:latin typeface="Liberation Sans Narrow"/>
                <a:cs typeface="Liberation Sans Narrow"/>
              </a:rPr>
              <a:t>few </a:t>
            </a:r>
            <a:r>
              <a:rPr sz="1700" spc="25" dirty="0">
                <a:solidFill>
                  <a:srgbClr val="FFFFFF"/>
                </a:solidFill>
                <a:latin typeface="Liberation Sans Narrow"/>
                <a:cs typeface="Liberation Sans Narrow"/>
              </a:rPr>
              <a:t>other digital</a:t>
            </a:r>
            <a:r>
              <a:rPr sz="1700" spc="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functions</a:t>
            </a:r>
            <a:endParaRPr sz="1700">
              <a:solidFill>
                <a:prstClr val="black"/>
              </a:solidFill>
              <a:latin typeface="Liberation Sans Narrow"/>
              <a:cs typeface="Liberation Sans Narrow"/>
            </a:endParaRPr>
          </a:p>
        </p:txBody>
      </p:sp>
    </p:spTree>
    <p:extLst>
      <p:ext uri="{BB962C8B-B14F-4D97-AF65-F5344CB8AC3E}">
        <p14:creationId xmlns:p14="http://schemas.microsoft.com/office/powerpoint/2010/main" val="1612705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688340" y="1627377"/>
            <a:ext cx="7629525" cy="1706245"/>
          </a:xfrm>
          <a:prstGeom prst="rect">
            <a:avLst/>
          </a:prstGeom>
        </p:spPr>
        <p:txBody>
          <a:bodyPr vert="horz" wrap="square" lIns="0" tIns="13335" rIns="0" bIns="0" rtlCol="0">
            <a:spAutoFit/>
          </a:bodyPr>
          <a:lstStyle/>
          <a:p>
            <a:pPr marL="355600" indent="-342900">
              <a:spcBef>
                <a:spcPts val="105"/>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memory unit </a:t>
            </a:r>
            <a:r>
              <a:rPr sz="1700" spc="25" dirty="0">
                <a:solidFill>
                  <a:srgbClr val="FFFFFF"/>
                </a:solidFill>
                <a:latin typeface="Liberation Sans Narrow"/>
                <a:cs typeface="Liberation Sans Narrow"/>
              </a:rPr>
              <a:t>stores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instruction </a:t>
            </a:r>
            <a:r>
              <a:rPr sz="1700" spc="20" dirty="0">
                <a:solidFill>
                  <a:srgbClr val="FFFFFF"/>
                </a:solidFill>
                <a:latin typeface="Liberation Sans Narrow"/>
                <a:cs typeface="Liberation Sans Narrow"/>
              </a:rPr>
              <a:t>and data </a:t>
            </a:r>
            <a:r>
              <a:rPr sz="1700" spc="25" dirty="0">
                <a:solidFill>
                  <a:srgbClr val="FFFFFF"/>
                </a:solidFill>
                <a:latin typeface="Liberation Sans Narrow"/>
                <a:cs typeface="Liberation Sans Narrow"/>
              </a:rPr>
              <a:t>supplied </a:t>
            </a:r>
            <a:r>
              <a:rPr sz="1700" spc="15" dirty="0">
                <a:solidFill>
                  <a:srgbClr val="FFFFFF"/>
                </a:solidFill>
                <a:latin typeface="Liberation Sans Narrow"/>
                <a:cs typeface="Liberation Sans Narrow"/>
              </a:rPr>
              <a:t>by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user through </a:t>
            </a:r>
            <a:r>
              <a:rPr sz="1700" spc="15" dirty="0">
                <a:solidFill>
                  <a:srgbClr val="FFFFFF"/>
                </a:solidFill>
                <a:latin typeface="Liberation Sans Narrow"/>
                <a:cs typeface="Liberation Sans Narrow"/>
              </a:rPr>
              <a:t>an</a:t>
            </a:r>
            <a:r>
              <a:rPr sz="1700" spc="25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input</a:t>
            </a:r>
            <a:endParaRPr sz="1700">
              <a:solidFill>
                <a:prstClr val="black"/>
              </a:solidFill>
              <a:latin typeface="Liberation Sans Narrow"/>
              <a:cs typeface="Liberation Sans Narrow"/>
            </a:endParaRPr>
          </a:p>
          <a:p>
            <a:pPr marL="355600"/>
            <a:r>
              <a:rPr sz="1700" spc="30" dirty="0">
                <a:solidFill>
                  <a:srgbClr val="FFFFFF"/>
                </a:solidFill>
                <a:latin typeface="Liberation Sans Narrow"/>
                <a:cs typeface="Liberation Sans Narrow"/>
              </a:rPr>
              <a:t>device</a:t>
            </a:r>
            <a:endParaRPr sz="1700">
              <a:solidFill>
                <a:prstClr val="black"/>
              </a:solidFill>
              <a:latin typeface="Liberation Sans Narrow"/>
              <a:cs typeface="Liberation Sans Narrow"/>
            </a:endParaRPr>
          </a:p>
          <a:p>
            <a:pPr marL="355600" indent="-342900">
              <a:spcBef>
                <a:spcPts val="1010"/>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data processor </a:t>
            </a:r>
            <a:r>
              <a:rPr sz="1700" spc="25" dirty="0">
                <a:solidFill>
                  <a:srgbClr val="FFFFFF"/>
                </a:solidFill>
                <a:latin typeface="Liberation Sans Narrow"/>
                <a:cs typeface="Liberation Sans Narrow"/>
              </a:rPr>
              <a:t>manipulates </a:t>
            </a:r>
            <a:r>
              <a:rPr sz="1700" spc="20" dirty="0">
                <a:solidFill>
                  <a:srgbClr val="FFFFFF"/>
                </a:solidFill>
                <a:latin typeface="Liberation Sans Narrow"/>
                <a:cs typeface="Liberation Sans Narrow"/>
              </a:rPr>
              <a:t>the</a:t>
            </a:r>
            <a:r>
              <a:rPr sz="1700" spc="7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data</a:t>
            </a:r>
            <a:endParaRPr sz="1700">
              <a:solidFill>
                <a:prstClr val="black"/>
              </a:solidFill>
              <a:latin typeface="Liberation Sans Narrow"/>
              <a:cs typeface="Liberation Sans Narrow"/>
            </a:endParaRPr>
          </a:p>
          <a:p>
            <a:pPr marL="355600" indent="-342900">
              <a:spcBef>
                <a:spcPts val="1005"/>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address processor </a:t>
            </a:r>
            <a:r>
              <a:rPr sz="1700" spc="25" dirty="0">
                <a:solidFill>
                  <a:srgbClr val="FFFFFF"/>
                </a:solidFill>
                <a:latin typeface="Liberation Sans Narrow"/>
                <a:cs typeface="Liberation Sans Narrow"/>
              </a:rPr>
              <a:t>manipulates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address information received from</a:t>
            </a:r>
            <a:r>
              <a:rPr sz="1700" spc="14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memory</a:t>
            </a:r>
            <a:endParaRPr sz="1700">
              <a:solidFill>
                <a:prstClr val="black"/>
              </a:solidFill>
              <a:latin typeface="Liberation Sans Narrow"/>
              <a:cs typeface="Liberation Sans Narrow"/>
            </a:endParaRPr>
          </a:p>
          <a:p>
            <a:pPr marL="355600" indent="-342900">
              <a:spcBef>
                <a:spcPts val="1010"/>
              </a:spcBef>
              <a:buClr>
                <a:srgbClr val="DC9E1F"/>
              </a:buClr>
              <a:buFont typeface="Arial"/>
              <a:buChar char="•"/>
              <a:tabLst>
                <a:tab pos="355600" algn="l"/>
                <a:tab pos="356235" algn="l"/>
              </a:tabLst>
            </a:pPr>
            <a:r>
              <a:rPr sz="1700" spc="15" dirty="0">
                <a:solidFill>
                  <a:srgbClr val="FFFFFF"/>
                </a:solidFill>
                <a:latin typeface="Liberation Sans Narrow"/>
                <a:cs typeface="Liberation Sans Narrow"/>
              </a:rPr>
              <a:t>An </a:t>
            </a:r>
            <a:r>
              <a:rPr sz="1700" spc="25" dirty="0">
                <a:solidFill>
                  <a:srgbClr val="FFFFFF"/>
                </a:solidFill>
                <a:latin typeface="Liberation Sans Narrow"/>
                <a:cs typeface="Liberation Sans Narrow"/>
              </a:rPr>
              <a:t>instruction extracted from memory during </a:t>
            </a:r>
            <a:r>
              <a:rPr sz="1700" spc="20" dirty="0">
                <a:solidFill>
                  <a:srgbClr val="FFFFFF"/>
                </a:solidFill>
                <a:latin typeface="Liberation Sans Narrow"/>
                <a:cs typeface="Liberation Sans Narrow"/>
              </a:rPr>
              <a:t>fetch </a:t>
            </a:r>
            <a:r>
              <a:rPr sz="1700" spc="25" dirty="0">
                <a:solidFill>
                  <a:srgbClr val="FFFFFF"/>
                </a:solidFill>
                <a:latin typeface="Liberation Sans Narrow"/>
                <a:cs typeface="Liberation Sans Narrow"/>
              </a:rPr>
              <a:t>cycle goes </a:t>
            </a:r>
            <a:r>
              <a:rPr sz="1700" spc="20" dirty="0">
                <a:solidFill>
                  <a:srgbClr val="FFFFFF"/>
                </a:solidFill>
                <a:latin typeface="Liberation Sans Narrow"/>
                <a:cs typeface="Liberation Sans Narrow"/>
              </a:rPr>
              <a:t>into the </a:t>
            </a:r>
            <a:r>
              <a:rPr sz="1700" spc="25" dirty="0">
                <a:solidFill>
                  <a:srgbClr val="FFFFFF"/>
                </a:solidFill>
                <a:latin typeface="Liberation Sans Narrow"/>
                <a:cs typeface="Liberation Sans Narrow"/>
              </a:rPr>
              <a:t>instruction</a:t>
            </a:r>
            <a:r>
              <a:rPr sz="1700" spc="21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register</a:t>
            </a:r>
            <a:endParaRPr sz="1700">
              <a:solidFill>
                <a:prstClr val="black"/>
              </a:solidFill>
              <a:latin typeface="Liberation Sans Narrow"/>
              <a:cs typeface="Liberation Sans Narrow"/>
            </a:endParaRPr>
          </a:p>
        </p:txBody>
      </p:sp>
    </p:spTree>
    <p:extLst>
      <p:ext uri="{BB962C8B-B14F-4D97-AF65-F5344CB8AC3E}">
        <p14:creationId xmlns:p14="http://schemas.microsoft.com/office/powerpoint/2010/main" val="178790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HARDWIRED CONTROL</a:t>
            </a:r>
          </a:p>
        </p:txBody>
      </p:sp>
      <p:sp>
        <p:nvSpPr>
          <p:cNvPr id="3" name="Content Placeholder 2"/>
          <p:cNvSpPr>
            <a:spLocks noGrp="1"/>
          </p:cNvSpPr>
          <p:nvPr>
            <p:ph idx="1"/>
          </p:nvPr>
        </p:nvSpPr>
        <p:spPr/>
        <p:txBody>
          <a:bodyPr/>
          <a:lstStyle/>
          <a:p>
            <a:r>
              <a:rPr lang="en-US" dirty="0"/>
              <a:t>Hardwired control is a method of control unit design </a:t>
            </a:r>
          </a:p>
          <a:p>
            <a:r>
              <a:rPr lang="en-US" dirty="0"/>
              <a:t>The control-signals are generated by using logic circuits such as gates, flip-flops, decoders etc.</a:t>
            </a:r>
          </a:p>
          <a:p>
            <a:endParaRPr lang="en-US" dirty="0"/>
          </a:p>
          <a:p>
            <a:endParaRPr lang="en-US" dirty="0"/>
          </a:p>
          <a:p>
            <a:endParaRPr lang="en-US" dirty="0"/>
          </a:p>
          <a:p>
            <a:endParaRPr lang="en-US" dirty="0"/>
          </a:p>
          <a:p>
            <a:endParaRPr lang="en-US" dirty="0"/>
          </a:p>
          <a:p>
            <a:endParaRPr lang="en-US" dirty="0"/>
          </a:p>
          <a:p>
            <a:endParaRPr lang="en-US" dirty="0"/>
          </a:p>
          <a:p>
            <a:r>
              <a:rPr lang="en-US" dirty="0"/>
              <a:t>Each step in the above sequence  is completed in one clock period. A counter may be used to keep track of the control </a:t>
            </a:r>
            <a:r>
              <a:rPr lang="en-US" dirty="0" err="1"/>
              <a:t>steps.Count</a:t>
            </a:r>
            <a:r>
              <a:rPr lang="en-US" dirty="0"/>
              <a:t> of the counter corresponds to one control step</a:t>
            </a:r>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14600"/>
            <a:ext cx="7696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423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27" y="251168"/>
            <a:ext cx="7767319" cy="1001394"/>
          </a:xfrm>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588327" y="1363261"/>
            <a:ext cx="7523480" cy="1574165"/>
          </a:xfrm>
          <a:prstGeom prst="rect">
            <a:avLst/>
          </a:prstGeom>
        </p:spPr>
        <p:txBody>
          <a:bodyPr vert="horz" wrap="square" lIns="0" tIns="139700" rIns="0" bIns="0" rtlCol="0">
            <a:spAutoFit/>
          </a:bodyPr>
          <a:lstStyle/>
          <a:p>
            <a:pPr marL="355600" indent="-342900">
              <a:spcBef>
                <a:spcPts val="1100"/>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micro program control </a:t>
            </a:r>
            <a:r>
              <a:rPr sz="1700" spc="35" dirty="0">
                <a:solidFill>
                  <a:srgbClr val="FFFF00"/>
                </a:solidFill>
                <a:latin typeface="Liberation Sans Narrow"/>
                <a:cs typeface="Liberation Sans Narrow"/>
              </a:rPr>
              <a:t>uni</a:t>
            </a:r>
            <a:r>
              <a:rPr sz="1700" spc="35" dirty="0">
                <a:solidFill>
                  <a:srgbClr val="FFFFFF"/>
                </a:solidFill>
                <a:latin typeface="Liberation Sans Narrow"/>
                <a:cs typeface="Liberation Sans Narrow"/>
              </a:rPr>
              <a:t>t </a:t>
            </a:r>
            <a:r>
              <a:rPr sz="1700" spc="25" dirty="0">
                <a:solidFill>
                  <a:srgbClr val="FFFFFF"/>
                </a:solidFill>
                <a:latin typeface="Liberation Sans Narrow"/>
                <a:cs typeface="Liberation Sans Narrow"/>
              </a:rPr>
              <a:t>consist </a:t>
            </a:r>
            <a:r>
              <a:rPr sz="1700" spc="15" dirty="0">
                <a:solidFill>
                  <a:srgbClr val="FFFFFF"/>
                </a:solidFill>
                <a:latin typeface="Liberation Sans Narrow"/>
                <a:cs typeface="Liberation Sans Narrow"/>
              </a:rPr>
              <a:t>of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sequencer</a:t>
            </a:r>
            <a:r>
              <a:rPr sz="1700" spc="95" dirty="0">
                <a:solidFill>
                  <a:srgbClr val="FFFFFF"/>
                </a:solidFill>
                <a:latin typeface="Liberation Sans Narrow"/>
                <a:cs typeface="Liberation Sans Narrow"/>
              </a:rPr>
              <a:t> </a:t>
            </a:r>
            <a:r>
              <a:rPr sz="1700" spc="15" dirty="0">
                <a:solidFill>
                  <a:srgbClr val="FFFFFF"/>
                </a:solidFill>
                <a:latin typeface="Liberation Sans Narrow"/>
                <a:cs typeface="Liberation Sans Narrow"/>
              </a:rPr>
              <a:t>of</a:t>
            </a:r>
            <a:endParaRPr sz="1700" dirty="0">
              <a:solidFill>
                <a:prstClr val="black"/>
              </a:solidFill>
              <a:latin typeface="Liberation Sans Narrow"/>
              <a:cs typeface="Liberation Sans Narrow"/>
            </a:endParaRPr>
          </a:p>
          <a:p>
            <a:pPr marL="355600" indent="-342900">
              <a:spcBef>
                <a:spcPts val="1010"/>
              </a:spcBef>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00"/>
                </a:solidFill>
                <a:latin typeface="Liberation Sans Narrow"/>
                <a:cs typeface="Liberation Sans Narrow"/>
              </a:rPr>
              <a:t>control memory </a:t>
            </a:r>
            <a:r>
              <a:rPr sz="1700" spc="20" dirty="0">
                <a:solidFill>
                  <a:srgbClr val="FFFFFF"/>
                </a:solidFill>
                <a:latin typeface="Liberation Sans Narrow"/>
                <a:cs typeface="Liberation Sans Narrow"/>
              </a:rPr>
              <a:t>for </a:t>
            </a:r>
            <a:r>
              <a:rPr sz="1700" spc="25" dirty="0">
                <a:solidFill>
                  <a:srgbClr val="FFFFFF"/>
                </a:solidFill>
                <a:latin typeface="Liberation Sans Narrow"/>
                <a:cs typeface="Liberation Sans Narrow"/>
              </a:rPr>
              <a:t>storing microinstructions, </a:t>
            </a: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multiplexer and </a:t>
            </a:r>
            <a:r>
              <a:rPr sz="1700" dirty="0">
                <a:solidFill>
                  <a:srgbClr val="FFFFFF"/>
                </a:solidFill>
                <a:latin typeface="Liberation Sans Narrow"/>
                <a:cs typeface="Liberation Sans Narrow"/>
              </a:rPr>
              <a:t>a </a:t>
            </a:r>
            <a:r>
              <a:rPr sz="1700" spc="25" dirty="0">
                <a:solidFill>
                  <a:srgbClr val="FFFFFF"/>
                </a:solidFill>
                <a:latin typeface="Liberation Sans Narrow"/>
                <a:cs typeface="Liberation Sans Narrow"/>
              </a:rPr>
              <a:t>pipeline</a:t>
            </a:r>
            <a:r>
              <a:rPr sz="1700" spc="19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register</a:t>
            </a:r>
            <a:endParaRPr sz="1700" dirty="0">
              <a:solidFill>
                <a:prstClr val="black"/>
              </a:solidFill>
              <a:latin typeface="Liberation Sans Narrow"/>
              <a:cs typeface="Liberation Sans Narrow"/>
            </a:endParaRPr>
          </a:p>
          <a:p>
            <a:pPr marL="355600" indent="-342900">
              <a:spcBef>
                <a:spcPts val="1010"/>
              </a:spcBef>
              <a:buClr>
                <a:srgbClr val="DC9E1F"/>
              </a:buClr>
              <a:buFont typeface="Arial"/>
              <a:buChar char="•"/>
              <a:tabLst>
                <a:tab pos="355600" algn="l"/>
                <a:tab pos="356235" algn="l"/>
              </a:tabLst>
            </a:pPr>
            <a:r>
              <a:rPr sz="1700" dirty="0">
                <a:solidFill>
                  <a:srgbClr val="FFFFFF"/>
                </a:solidFill>
                <a:latin typeface="Liberation Sans Narrow"/>
                <a:cs typeface="Liberation Sans Narrow"/>
              </a:rPr>
              <a:t>A </a:t>
            </a:r>
            <a:r>
              <a:rPr sz="1700" spc="25" dirty="0">
                <a:solidFill>
                  <a:srgbClr val="FFFF00"/>
                </a:solidFill>
                <a:latin typeface="Liberation Sans Narrow"/>
                <a:cs typeface="Liberation Sans Narrow"/>
              </a:rPr>
              <a:t>multiplexer </a:t>
            </a:r>
            <a:r>
              <a:rPr sz="1700" spc="25" dirty="0">
                <a:solidFill>
                  <a:srgbClr val="FFFFFF"/>
                </a:solidFill>
                <a:latin typeface="Liberation Sans Narrow"/>
                <a:cs typeface="Liberation Sans Narrow"/>
              </a:rPr>
              <a:t>select </a:t>
            </a:r>
            <a:r>
              <a:rPr sz="1700" spc="20" dirty="0">
                <a:solidFill>
                  <a:srgbClr val="FFFFFF"/>
                </a:solidFill>
                <a:latin typeface="Liberation Sans Narrow"/>
                <a:cs typeface="Liberation Sans Narrow"/>
              </a:rPr>
              <a:t>one </a:t>
            </a:r>
            <a:r>
              <a:rPr sz="1700" spc="15" dirty="0">
                <a:solidFill>
                  <a:srgbClr val="FFFFFF"/>
                </a:solidFill>
                <a:latin typeface="Liberation Sans Narrow"/>
                <a:cs typeface="Liberation Sans Narrow"/>
              </a:rPr>
              <a:t>of </a:t>
            </a:r>
            <a:r>
              <a:rPr sz="1700" spc="25" dirty="0">
                <a:solidFill>
                  <a:srgbClr val="FFFFFF"/>
                </a:solidFill>
                <a:latin typeface="Liberation Sans Narrow"/>
                <a:cs typeface="Liberation Sans Narrow"/>
              </a:rPr>
              <a:t>many status </a:t>
            </a:r>
            <a:r>
              <a:rPr sz="1700" spc="20" dirty="0">
                <a:solidFill>
                  <a:srgbClr val="FFFFFF"/>
                </a:solidFill>
                <a:latin typeface="Liberation Sans Narrow"/>
                <a:cs typeface="Liberation Sans Narrow"/>
              </a:rPr>
              <a:t>and </a:t>
            </a:r>
            <a:r>
              <a:rPr sz="1700" spc="25" dirty="0">
                <a:solidFill>
                  <a:srgbClr val="FFFFFF"/>
                </a:solidFill>
                <a:latin typeface="Liberation Sans Narrow"/>
                <a:cs typeface="Liberation Sans Narrow"/>
              </a:rPr>
              <a:t>applied </a:t>
            </a:r>
            <a:r>
              <a:rPr sz="1700" spc="15" dirty="0">
                <a:solidFill>
                  <a:srgbClr val="FFFFFF"/>
                </a:solidFill>
                <a:latin typeface="Liberation Sans Narrow"/>
                <a:cs typeface="Liberation Sans Narrow"/>
              </a:rPr>
              <a:t>it </a:t>
            </a:r>
            <a:r>
              <a:rPr sz="1700" spc="10" dirty="0">
                <a:solidFill>
                  <a:srgbClr val="FFFFFF"/>
                </a:solidFill>
                <a:latin typeface="Liberation Sans Narrow"/>
                <a:cs typeface="Liberation Sans Narrow"/>
              </a:rPr>
              <a:t>to </a:t>
            </a:r>
            <a:r>
              <a:rPr sz="1700" spc="20" dirty="0">
                <a:solidFill>
                  <a:srgbClr val="FFFFFF"/>
                </a:solidFill>
                <a:latin typeface="Liberation Sans Narrow"/>
                <a:cs typeface="Liberation Sans Narrow"/>
              </a:rPr>
              <a:t>the </a:t>
            </a:r>
            <a:r>
              <a:rPr sz="1700" dirty="0">
                <a:solidFill>
                  <a:srgbClr val="FFFFFF"/>
                </a:solidFill>
                <a:latin typeface="Liberation Sans Narrow"/>
                <a:cs typeface="Liberation Sans Narrow"/>
              </a:rPr>
              <a:t>T </a:t>
            </a:r>
            <a:r>
              <a:rPr sz="1700" spc="25" dirty="0">
                <a:solidFill>
                  <a:srgbClr val="FFFFFF"/>
                </a:solidFill>
                <a:latin typeface="Liberation Sans Narrow"/>
                <a:cs typeface="Liberation Sans Narrow"/>
              </a:rPr>
              <a:t>(test) input </a:t>
            </a:r>
            <a:r>
              <a:rPr sz="1700" spc="15" dirty="0">
                <a:solidFill>
                  <a:srgbClr val="FFFFFF"/>
                </a:solidFill>
                <a:latin typeface="Liberation Sans Narrow"/>
                <a:cs typeface="Liberation Sans Narrow"/>
              </a:rPr>
              <a:t>of</a:t>
            </a:r>
            <a:r>
              <a:rPr sz="1700" spc="26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sequencer</a:t>
            </a:r>
            <a:endParaRPr sz="1700" dirty="0">
              <a:solidFill>
                <a:prstClr val="black"/>
              </a:solidFill>
              <a:latin typeface="Liberation Sans Narrow"/>
              <a:cs typeface="Liberation Sans Narrow"/>
            </a:endParaRPr>
          </a:p>
          <a:p>
            <a:pPr marL="355600" indent="-342900">
              <a:spcBef>
                <a:spcPts val="1010"/>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pipeline register </a:t>
            </a:r>
            <a:r>
              <a:rPr sz="1700" spc="15" dirty="0">
                <a:solidFill>
                  <a:srgbClr val="FFFFFF"/>
                </a:solidFill>
                <a:latin typeface="Liberation Sans Narrow"/>
                <a:cs typeface="Liberation Sans Narrow"/>
              </a:rPr>
              <a:t>is </a:t>
            </a:r>
            <a:r>
              <a:rPr sz="1700" spc="20" dirty="0">
                <a:solidFill>
                  <a:srgbClr val="FFFFFF"/>
                </a:solidFill>
                <a:latin typeface="Liberation Sans Narrow"/>
                <a:cs typeface="Liberation Sans Narrow"/>
              </a:rPr>
              <a:t>not </a:t>
            </a:r>
            <a:r>
              <a:rPr sz="1700" spc="25" dirty="0">
                <a:solidFill>
                  <a:srgbClr val="FFFFFF"/>
                </a:solidFill>
                <a:latin typeface="Liberation Sans Narrow"/>
                <a:cs typeface="Liberation Sans Narrow"/>
              </a:rPr>
              <a:t>always necessary because output from control memory</a:t>
            </a:r>
            <a:r>
              <a:rPr sz="1700" spc="215" dirty="0">
                <a:solidFill>
                  <a:srgbClr val="FFFFFF"/>
                </a:solidFill>
                <a:latin typeface="Liberation Sans Narrow"/>
                <a:cs typeface="Liberation Sans Narrow"/>
              </a:rPr>
              <a:t> </a:t>
            </a:r>
            <a:r>
              <a:rPr sz="1700" spc="20" dirty="0">
                <a:solidFill>
                  <a:srgbClr val="FFFFFF"/>
                </a:solidFill>
                <a:latin typeface="Liberation Sans Narrow"/>
                <a:cs typeface="Liberation Sans Narrow"/>
              </a:rPr>
              <a:t>can</a:t>
            </a:r>
            <a:endParaRPr sz="1700" dirty="0">
              <a:solidFill>
                <a:prstClr val="black"/>
              </a:solidFill>
              <a:latin typeface="Liberation Sans Narrow"/>
              <a:cs typeface="Liberation Sans Narrow"/>
            </a:endParaRPr>
          </a:p>
        </p:txBody>
      </p:sp>
      <p:sp>
        <p:nvSpPr>
          <p:cNvPr id="4" name="object 4"/>
          <p:cNvSpPr txBox="1"/>
          <p:nvPr/>
        </p:nvSpPr>
        <p:spPr>
          <a:xfrm>
            <a:off x="2897820" y="3367196"/>
            <a:ext cx="5788979" cy="275075"/>
          </a:xfrm>
          <a:prstGeom prst="rect">
            <a:avLst/>
          </a:prstGeom>
        </p:spPr>
        <p:txBody>
          <a:bodyPr vert="horz" wrap="square" lIns="0" tIns="13335" rIns="0" bIns="0" rtlCol="0">
            <a:spAutoFit/>
          </a:bodyPr>
          <a:lstStyle/>
          <a:p>
            <a:pPr marL="12700">
              <a:spcBef>
                <a:spcPts val="105"/>
              </a:spcBef>
            </a:pPr>
            <a:r>
              <a:rPr sz="1700" spc="15" dirty="0">
                <a:solidFill>
                  <a:srgbClr val="FFFFFF"/>
                </a:solidFill>
                <a:latin typeface="Liberation Sans Narrow"/>
                <a:cs typeface="Liberation Sans Narrow"/>
              </a:rPr>
              <a:t>go </a:t>
            </a:r>
            <a:r>
              <a:rPr sz="1700" spc="25" dirty="0">
                <a:solidFill>
                  <a:srgbClr val="FFFFFF"/>
                </a:solidFill>
                <a:latin typeface="Liberation Sans Narrow"/>
                <a:cs typeface="Liberation Sans Narrow"/>
              </a:rPr>
              <a:t>directly </a:t>
            </a:r>
            <a:r>
              <a:rPr sz="1700" spc="10" dirty="0">
                <a:solidFill>
                  <a:srgbClr val="FFFFFF"/>
                </a:solidFill>
                <a:latin typeface="Liberation Sans Narrow"/>
                <a:cs typeface="Liberation Sans Narrow"/>
              </a:rPr>
              <a:t>to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control input </a:t>
            </a:r>
            <a:r>
              <a:rPr sz="1700" spc="15" dirty="0">
                <a:solidFill>
                  <a:srgbClr val="FFFFFF"/>
                </a:solidFill>
                <a:latin typeface="Liberation Sans Narrow"/>
                <a:cs typeface="Liberation Sans Narrow"/>
              </a:rPr>
              <a:t>of </a:t>
            </a:r>
            <a:r>
              <a:rPr sz="1700" spc="25" dirty="0">
                <a:solidFill>
                  <a:srgbClr val="FFFFFF"/>
                </a:solidFill>
                <a:latin typeface="Liberation Sans Narrow"/>
                <a:cs typeface="Liberation Sans Narrow"/>
              </a:rPr>
              <a:t>various unit </a:t>
            </a:r>
            <a:r>
              <a:rPr sz="1700" spc="15" dirty="0">
                <a:solidFill>
                  <a:srgbClr val="FFFFFF"/>
                </a:solidFill>
                <a:latin typeface="Liberation Sans Narrow"/>
                <a:cs typeface="Liberation Sans Narrow"/>
              </a:rPr>
              <a:t>in </a:t>
            </a:r>
            <a:r>
              <a:rPr lang="en-US" sz="1700" spc="15" dirty="0">
                <a:solidFill>
                  <a:srgbClr val="FFFFFF"/>
                </a:solidFill>
                <a:latin typeface="Liberation Sans Narrow"/>
                <a:cs typeface="Liberation Sans Narrow"/>
              </a:rPr>
              <a:t>the CPU</a:t>
            </a:r>
            <a:endParaRPr sz="1700" dirty="0">
              <a:solidFill>
                <a:prstClr val="black"/>
              </a:solidFill>
              <a:latin typeface="Liberation Sans Narrow"/>
              <a:cs typeface="Liberation Sans Narrow"/>
            </a:endParaRPr>
          </a:p>
        </p:txBody>
      </p:sp>
      <p:sp>
        <p:nvSpPr>
          <p:cNvPr id="5" name="object 5"/>
          <p:cNvSpPr txBox="1"/>
          <p:nvPr/>
        </p:nvSpPr>
        <p:spPr>
          <a:xfrm>
            <a:off x="688340" y="3894356"/>
            <a:ext cx="7567295" cy="1722120"/>
          </a:xfrm>
          <a:prstGeom prst="rect">
            <a:avLst/>
          </a:prstGeom>
        </p:spPr>
        <p:txBody>
          <a:bodyPr vert="horz" wrap="square" lIns="0" tIns="150495" rIns="0" bIns="0" rtlCol="0">
            <a:spAutoFit/>
          </a:bodyPr>
          <a:lstStyle/>
          <a:p>
            <a:pPr marL="355600" indent="-342900">
              <a:spcBef>
                <a:spcPts val="1185"/>
              </a:spcBef>
              <a:buClr>
                <a:srgbClr val="DC9E1F"/>
              </a:buClr>
              <a:buFont typeface="Arial"/>
              <a:buChar char="•"/>
              <a:tabLst>
                <a:tab pos="355600" algn="l"/>
                <a:tab pos="356235" algn="l"/>
              </a:tabLst>
            </a:pPr>
            <a:r>
              <a:rPr sz="1700" spc="30" dirty="0">
                <a:solidFill>
                  <a:srgbClr val="FFFFFF"/>
                </a:solidFill>
                <a:latin typeface="Liberation Sans Narrow"/>
                <a:cs typeface="Liberation Sans Narrow"/>
              </a:rPr>
              <a:t>H</a:t>
            </a:r>
            <a:r>
              <a:rPr sz="1700" spc="35" dirty="0">
                <a:solidFill>
                  <a:srgbClr val="FFFFFF"/>
                </a:solidFill>
                <a:latin typeface="Liberation Sans Narrow"/>
                <a:cs typeface="Liberation Sans Narrow"/>
              </a:rPr>
              <a:t>o</a:t>
            </a:r>
            <a:r>
              <a:rPr sz="1700" spc="30" dirty="0">
                <a:solidFill>
                  <a:srgbClr val="FFFFFF"/>
                </a:solidFill>
                <a:latin typeface="Liberation Sans Narrow"/>
                <a:cs typeface="Liberation Sans Narrow"/>
              </a:rPr>
              <a:t>w</a:t>
            </a:r>
            <a:r>
              <a:rPr sz="1700" spc="20" dirty="0">
                <a:solidFill>
                  <a:srgbClr val="FFFFFF"/>
                </a:solidFill>
                <a:latin typeface="Liberation Sans Narrow"/>
                <a:cs typeface="Liberation Sans Narrow"/>
              </a:rPr>
              <a:t>e</a:t>
            </a:r>
            <a:r>
              <a:rPr sz="1700" spc="30" dirty="0">
                <a:solidFill>
                  <a:srgbClr val="FFFFFF"/>
                </a:solidFill>
                <a:latin typeface="Liberation Sans Narrow"/>
                <a:cs typeface="Liberation Sans Narrow"/>
              </a:rPr>
              <a:t>v</a:t>
            </a:r>
            <a:r>
              <a:rPr sz="1700" spc="20" dirty="0">
                <a:solidFill>
                  <a:srgbClr val="FFFFFF"/>
                </a:solidFill>
                <a:latin typeface="Liberation Sans Narrow"/>
                <a:cs typeface="Liberation Sans Narrow"/>
              </a:rPr>
              <a:t>e</a:t>
            </a:r>
            <a:r>
              <a:rPr sz="1700" dirty="0">
                <a:solidFill>
                  <a:srgbClr val="FFFFFF"/>
                </a:solidFill>
                <a:latin typeface="Liberation Sans Narrow"/>
                <a:cs typeface="Liberation Sans Narrow"/>
              </a:rPr>
              <a:t>r</a:t>
            </a:r>
            <a:r>
              <a:rPr sz="1700" spc="25" dirty="0">
                <a:solidFill>
                  <a:srgbClr val="FFFFFF"/>
                </a:solidFill>
                <a:latin typeface="Liberation Sans Narrow"/>
                <a:cs typeface="Liberation Sans Narrow"/>
              </a:rPr>
              <a:t> </a:t>
            </a:r>
            <a:r>
              <a:rPr sz="1700" dirty="0">
                <a:solidFill>
                  <a:srgbClr val="FFFFFF"/>
                </a:solidFill>
                <a:latin typeface="Liberation Sans Narrow"/>
                <a:cs typeface="Liberation Sans Narrow"/>
              </a:rPr>
              <a:t>a</a:t>
            </a:r>
            <a:r>
              <a:rPr sz="1700" spc="35" dirty="0">
                <a:solidFill>
                  <a:srgbClr val="FFFFFF"/>
                </a:solidFill>
                <a:latin typeface="Liberation Sans Narrow"/>
                <a:cs typeface="Liberation Sans Narrow"/>
              </a:rPr>
              <a:t> pipel</a:t>
            </a:r>
            <a:r>
              <a:rPr sz="1700" spc="20" dirty="0">
                <a:solidFill>
                  <a:srgbClr val="FFFFFF"/>
                </a:solidFill>
                <a:latin typeface="Liberation Sans Narrow"/>
                <a:cs typeface="Liberation Sans Narrow"/>
              </a:rPr>
              <a:t>in</a:t>
            </a:r>
            <a:r>
              <a:rPr sz="1700" spc="-430" dirty="0">
                <a:solidFill>
                  <a:srgbClr val="FFFFFF"/>
                </a:solidFill>
                <a:latin typeface="Liberation Sans Narrow"/>
                <a:cs typeface="Liberation Sans Narrow"/>
              </a:rPr>
              <a:t>e</a:t>
            </a:r>
            <a:r>
              <a:rPr sz="7200" b="1" spc="-3075" baseline="-1736" dirty="0">
                <a:solidFill>
                  <a:prstClr val="black"/>
                </a:solidFill>
                <a:latin typeface="Courier New"/>
                <a:cs typeface="Courier New"/>
              </a:rPr>
              <a:t>K</a:t>
            </a:r>
            <a:r>
              <a:rPr sz="1700" spc="35" dirty="0">
                <a:solidFill>
                  <a:srgbClr val="FFFFFF"/>
                </a:solidFill>
                <a:latin typeface="Liberation Sans Narrow"/>
                <a:cs typeface="Liberation Sans Narrow"/>
              </a:rPr>
              <a:t>re</a:t>
            </a:r>
            <a:r>
              <a:rPr sz="1700" spc="-50" dirty="0">
                <a:solidFill>
                  <a:srgbClr val="FFFFFF"/>
                </a:solidFill>
                <a:latin typeface="Liberation Sans Narrow"/>
                <a:cs typeface="Liberation Sans Narrow"/>
              </a:rPr>
              <a:t>g</a:t>
            </a:r>
            <a:r>
              <a:rPr sz="7200" b="1" spc="-4200" baseline="-1736" dirty="0">
                <a:solidFill>
                  <a:prstClr val="black"/>
                </a:solidFill>
                <a:latin typeface="Courier New"/>
                <a:cs typeface="Courier New"/>
              </a:rPr>
              <a:t>T</a:t>
            </a:r>
            <a:r>
              <a:rPr sz="1700" spc="35" dirty="0">
                <a:solidFill>
                  <a:srgbClr val="FFFFFF"/>
                </a:solidFill>
                <a:latin typeface="Liberation Sans Narrow"/>
                <a:cs typeface="Liberation Sans Narrow"/>
              </a:rPr>
              <a:t>i</a:t>
            </a:r>
            <a:r>
              <a:rPr sz="1700" spc="30" dirty="0">
                <a:solidFill>
                  <a:srgbClr val="FFFFFF"/>
                </a:solidFill>
                <a:latin typeface="Liberation Sans Narrow"/>
                <a:cs typeface="Liberation Sans Narrow"/>
              </a:rPr>
              <a:t>s</a:t>
            </a:r>
            <a:r>
              <a:rPr sz="1700" spc="25" dirty="0">
                <a:solidFill>
                  <a:srgbClr val="FFFFFF"/>
                </a:solidFill>
                <a:latin typeface="Liberation Sans Narrow"/>
                <a:cs typeface="Liberation Sans Narrow"/>
              </a:rPr>
              <a:t>t</a:t>
            </a:r>
            <a:r>
              <a:rPr sz="1700" spc="20" dirty="0">
                <a:solidFill>
                  <a:srgbClr val="FFFFFF"/>
                </a:solidFill>
                <a:latin typeface="Liberation Sans Narrow"/>
                <a:cs typeface="Liberation Sans Narrow"/>
              </a:rPr>
              <a:t>e</a:t>
            </a:r>
            <a:r>
              <a:rPr sz="1700" spc="30" dirty="0">
                <a:solidFill>
                  <a:srgbClr val="FFFFFF"/>
                </a:solidFill>
                <a:latin typeface="Liberation Sans Narrow"/>
                <a:cs typeface="Liberation Sans Narrow"/>
              </a:rPr>
              <a:t>r</a:t>
            </a:r>
            <a:r>
              <a:rPr sz="7200" b="1" spc="-3757" baseline="-1736" dirty="0">
                <a:solidFill>
                  <a:prstClr val="black"/>
                </a:solidFill>
                <a:latin typeface="Courier New"/>
                <a:cs typeface="Courier New"/>
              </a:rPr>
              <a:t>U</a:t>
            </a:r>
            <a:r>
              <a:rPr sz="1700" spc="25" dirty="0">
                <a:solidFill>
                  <a:srgbClr val="FFFFFF"/>
                </a:solidFill>
                <a:latin typeface="Liberation Sans Narrow"/>
                <a:cs typeface="Liberation Sans Narrow"/>
              </a:rPr>
              <a:t>s</a:t>
            </a:r>
            <a:r>
              <a:rPr sz="1700" spc="35" dirty="0">
                <a:solidFill>
                  <a:srgbClr val="FFFFFF"/>
                </a:solidFill>
                <a:latin typeface="Liberation Sans Narrow"/>
                <a:cs typeface="Liberation Sans Narrow"/>
              </a:rPr>
              <a:t>pee</a:t>
            </a:r>
            <a:r>
              <a:rPr sz="1700" spc="20" dirty="0">
                <a:solidFill>
                  <a:srgbClr val="FFFFFF"/>
                </a:solidFill>
                <a:latin typeface="Liberation Sans Narrow"/>
                <a:cs typeface="Liberation Sans Narrow"/>
              </a:rPr>
              <a:t>de</a:t>
            </a:r>
            <a:r>
              <a:rPr sz="1700" dirty="0">
                <a:solidFill>
                  <a:srgbClr val="FFFFFF"/>
                </a:solidFill>
                <a:latin typeface="Liberation Sans Narrow"/>
                <a:cs typeface="Liberation Sans Narrow"/>
              </a:rPr>
              <a:t>d</a:t>
            </a:r>
            <a:r>
              <a:rPr sz="1700" spc="25" dirty="0">
                <a:solidFill>
                  <a:srgbClr val="FFFFFF"/>
                </a:solidFill>
                <a:latin typeface="Liberation Sans Narrow"/>
                <a:cs typeface="Liberation Sans Narrow"/>
              </a:rPr>
              <a:t> </a:t>
            </a:r>
            <a:r>
              <a:rPr sz="1700" spc="30" dirty="0">
                <a:solidFill>
                  <a:srgbClr val="FFFFFF"/>
                </a:solidFill>
                <a:latin typeface="Liberation Sans Narrow"/>
                <a:cs typeface="Liberation Sans Narrow"/>
              </a:rPr>
              <a:t>u</a:t>
            </a:r>
            <a:r>
              <a:rPr sz="1700" dirty="0">
                <a:solidFill>
                  <a:srgbClr val="FFFFFF"/>
                </a:solidFill>
                <a:latin typeface="Liberation Sans Narrow"/>
                <a:cs typeface="Liberation Sans Narrow"/>
              </a:rPr>
              <a:t>p</a:t>
            </a:r>
            <a:r>
              <a:rPr sz="1700" spc="4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h</a:t>
            </a:r>
            <a:r>
              <a:rPr sz="1700" dirty="0">
                <a:solidFill>
                  <a:srgbClr val="FFFFFF"/>
                </a:solidFill>
                <a:latin typeface="Liberation Sans Narrow"/>
                <a:cs typeface="Liberation Sans Narrow"/>
              </a:rPr>
              <a:t>e</a:t>
            </a:r>
            <a:r>
              <a:rPr sz="1700" spc="3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c</a:t>
            </a:r>
            <a:r>
              <a:rPr sz="1700" spc="35" dirty="0">
                <a:solidFill>
                  <a:srgbClr val="FFFFFF"/>
                </a:solidFill>
                <a:latin typeface="Liberation Sans Narrow"/>
                <a:cs typeface="Liberation Sans Narrow"/>
              </a:rPr>
              <a:t>on</a:t>
            </a:r>
            <a:r>
              <a:rPr sz="1700" spc="25"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r</a:t>
            </a:r>
            <a:r>
              <a:rPr sz="1700" spc="20" dirty="0">
                <a:solidFill>
                  <a:srgbClr val="FFFFFF"/>
                </a:solidFill>
                <a:latin typeface="Liberation Sans Narrow"/>
                <a:cs typeface="Liberation Sans Narrow"/>
              </a:rPr>
              <a:t>o</a:t>
            </a:r>
            <a:r>
              <a:rPr sz="1700" dirty="0">
                <a:solidFill>
                  <a:srgbClr val="FFFFFF"/>
                </a:solidFill>
                <a:latin typeface="Liberation Sans Narrow"/>
                <a:cs typeface="Liberation Sans Narrow"/>
              </a:rPr>
              <a:t>l</a:t>
            </a:r>
            <a:r>
              <a:rPr sz="1700" spc="35" dirty="0">
                <a:solidFill>
                  <a:srgbClr val="FFFFFF"/>
                </a:solidFill>
                <a:latin typeface="Liberation Sans Narrow"/>
                <a:cs typeface="Liberation Sans Narrow"/>
              </a:rPr>
              <a:t> </a:t>
            </a:r>
            <a:r>
              <a:rPr sz="1700" spc="30" dirty="0">
                <a:solidFill>
                  <a:srgbClr val="FFFFFF"/>
                </a:solidFill>
                <a:latin typeface="Liberation Sans Narrow"/>
                <a:cs typeface="Liberation Sans Narrow"/>
              </a:rPr>
              <a:t>o</a:t>
            </a:r>
            <a:r>
              <a:rPr sz="1700" spc="35" dirty="0">
                <a:solidFill>
                  <a:srgbClr val="FFFFFF"/>
                </a:solidFill>
                <a:latin typeface="Liberation Sans Narrow"/>
                <a:cs typeface="Liberation Sans Narrow"/>
              </a:rPr>
              <a:t>pe</a:t>
            </a:r>
            <a:r>
              <a:rPr sz="1700" spc="20" dirty="0">
                <a:solidFill>
                  <a:srgbClr val="FFFFFF"/>
                </a:solidFill>
                <a:latin typeface="Liberation Sans Narrow"/>
                <a:cs typeface="Liberation Sans Narrow"/>
              </a:rPr>
              <a:t>ra</a:t>
            </a:r>
            <a:r>
              <a:rPr sz="1700" spc="25" dirty="0">
                <a:solidFill>
                  <a:srgbClr val="FFFFFF"/>
                </a:solidFill>
                <a:latin typeface="Liberation Sans Narrow"/>
                <a:cs typeface="Liberation Sans Narrow"/>
              </a:rPr>
              <a:t>t</a:t>
            </a:r>
            <a:r>
              <a:rPr sz="1700" spc="20" dirty="0">
                <a:solidFill>
                  <a:srgbClr val="FFFFFF"/>
                </a:solidFill>
                <a:latin typeface="Liberation Sans Narrow"/>
                <a:cs typeface="Liberation Sans Narrow"/>
              </a:rPr>
              <a:t>io</a:t>
            </a:r>
            <a:r>
              <a:rPr sz="1700" dirty="0">
                <a:solidFill>
                  <a:srgbClr val="FFFFFF"/>
                </a:solidFill>
                <a:latin typeface="Liberation Sans Narrow"/>
                <a:cs typeface="Liberation Sans Narrow"/>
              </a:rPr>
              <a:t>n</a:t>
            </a:r>
            <a:endParaRPr sz="1700" dirty="0">
              <a:solidFill>
                <a:prstClr val="black"/>
              </a:solidFill>
              <a:latin typeface="Liberation Sans Narrow"/>
              <a:cs typeface="Liberation Sans Narrow"/>
            </a:endParaRPr>
          </a:p>
          <a:p>
            <a:pPr marL="355600" marR="5080" indent="-342900" algn="just">
              <a:spcBef>
                <a:spcPts val="390"/>
              </a:spcBef>
              <a:buClr>
                <a:srgbClr val="DC9E1F"/>
              </a:buClr>
              <a:buFont typeface="Arial"/>
              <a:buChar char="•"/>
              <a:tabLst>
                <a:tab pos="356235" algn="l"/>
              </a:tabLst>
            </a:pPr>
            <a:r>
              <a:rPr sz="1700" spc="10" dirty="0">
                <a:solidFill>
                  <a:srgbClr val="FFFFFF"/>
                </a:solidFill>
                <a:latin typeface="Liberation Sans Narrow"/>
                <a:cs typeface="Liberation Sans Narrow"/>
              </a:rPr>
              <a:t>It </a:t>
            </a:r>
            <a:r>
              <a:rPr sz="1700" spc="25" dirty="0">
                <a:solidFill>
                  <a:srgbClr val="FFFFFF"/>
                </a:solidFill>
                <a:latin typeface="Liberation Sans Narrow"/>
                <a:cs typeface="Liberation Sans Narrow"/>
              </a:rPr>
              <a:t>allow next address </a:t>
            </a:r>
            <a:r>
              <a:rPr sz="1700" spc="10" dirty="0">
                <a:solidFill>
                  <a:srgbClr val="FFFFFF"/>
                </a:solidFill>
                <a:latin typeface="Liberation Sans Narrow"/>
                <a:cs typeface="Liberation Sans Narrow"/>
              </a:rPr>
              <a:t>to </a:t>
            </a:r>
            <a:r>
              <a:rPr sz="1700" spc="15" dirty="0">
                <a:solidFill>
                  <a:srgbClr val="FFFFFF"/>
                </a:solidFill>
                <a:latin typeface="Liberation Sans Narrow"/>
                <a:cs typeface="Liberation Sans Narrow"/>
              </a:rPr>
              <a:t>be </a:t>
            </a:r>
            <a:r>
              <a:rPr sz="1700" spc="25" dirty="0">
                <a:solidFill>
                  <a:srgbClr val="FFFFFF"/>
                </a:solidFill>
                <a:latin typeface="Liberation Sans Narrow"/>
                <a:cs typeface="Liberation Sans Narrow"/>
              </a:rPr>
              <a:t>generated </a:t>
            </a:r>
            <a:r>
              <a:rPr sz="1700" spc="20" dirty="0">
                <a:solidFill>
                  <a:srgbClr val="FFFFFF"/>
                </a:solidFill>
                <a:latin typeface="Liberation Sans Narrow"/>
                <a:cs typeface="Liberation Sans Narrow"/>
              </a:rPr>
              <a:t>and </a:t>
            </a:r>
            <a:r>
              <a:rPr sz="1700" spc="25" dirty="0">
                <a:solidFill>
                  <a:srgbClr val="FFFFFF"/>
                </a:solidFill>
                <a:latin typeface="Liberation Sans Narrow"/>
                <a:cs typeface="Liberation Sans Narrow"/>
              </a:rPr>
              <a:t>output </a:t>
            </a:r>
            <a:r>
              <a:rPr sz="1700" spc="15" dirty="0">
                <a:solidFill>
                  <a:srgbClr val="FFFFFF"/>
                </a:solidFill>
                <a:latin typeface="Liberation Sans Narrow"/>
                <a:cs typeface="Liberation Sans Narrow"/>
              </a:rPr>
              <a:t>of </a:t>
            </a:r>
            <a:r>
              <a:rPr sz="1700" spc="25" dirty="0">
                <a:solidFill>
                  <a:srgbClr val="FFFFFF"/>
                </a:solidFill>
                <a:latin typeface="Liberation Sans Narrow"/>
                <a:cs typeface="Liberation Sans Narrow"/>
              </a:rPr>
              <a:t>control memory </a:t>
            </a:r>
            <a:r>
              <a:rPr sz="1700" spc="10" dirty="0">
                <a:solidFill>
                  <a:srgbClr val="FFFFFF"/>
                </a:solidFill>
                <a:latin typeface="Liberation Sans Narrow"/>
                <a:cs typeface="Liberation Sans Narrow"/>
              </a:rPr>
              <a:t>to </a:t>
            </a:r>
            <a:r>
              <a:rPr sz="1700" spc="30" dirty="0">
                <a:solidFill>
                  <a:srgbClr val="FFFFFF"/>
                </a:solidFill>
                <a:latin typeface="Liberation Sans Narrow"/>
                <a:cs typeface="Liberation Sans Narrow"/>
              </a:rPr>
              <a:t>change </a:t>
            </a:r>
            <a:r>
              <a:rPr sz="1700" spc="25" dirty="0">
                <a:solidFill>
                  <a:srgbClr val="FFFFFF"/>
                </a:solidFill>
                <a:latin typeface="Liberation Sans Narrow"/>
                <a:cs typeface="Liberation Sans Narrow"/>
              </a:rPr>
              <a:t>while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current control word </a:t>
            </a:r>
            <a:r>
              <a:rPr sz="1700" spc="15" dirty="0">
                <a:solidFill>
                  <a:srgbClr val="FFFFFF"/>
                </a:solidFill>
                <a:latin typeface="Liberation Sans Narrow"/>
                <a:cs typeface="Liberation Sans Narrow"/>
              </a:rPr>
              <a:t>in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pipeline register </a:t>
            </a:r>
            <a:r>
              <a:rPr sz="1700" spc="20" dirty="0">
                <a:solidFill>
                  <a:srgbClr val="FFFFFF"/>
                </a:solidFill>
                <a:latin typeface="Liberation Sans Narrow"/>
                <a:cs typeface="Liberation Sans Narrow"/>
              </a:rPr>
              <a:t>will </a:t>
            </a:r>
            <a:r>
              <a:rPr sz="1700" spc="25" dirty="0">
                <a:solidFill>
                  <a:srgbClr val="FFFFFF"/>
                </a:solidFill>
                <a:latin typeface="Liberation Sans Narrow"/>
                <a:cs typeface="Liberation Sans Narrow"/>
              </a:rPr>
              <a:t>initiate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micro operations given </a:t>
            </a:r>
            <a:r>
              <a:rPr sz="1700" spc="15" dirty="0">
                <a:solidFill>
                  <a:srgbClr val="FFFFFF"/>
                </a:solidFill>
                <a:latin typeface="Liberation Sans Narrow"/>
                <a:cs typeface="Liberation Sans Narrow"/>
              </a:rPr>
              <a:t>by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present micro</a:t>
            </a:r>
            <a:r>
              <a:rPr sz="1700" spc="1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operations</a:t>
            </a:r>
            <a:endParaRPr sz="1700" dirty="0">
              <a:solidFill>
                <a:prstClr val="black"/>
              </a:solidFill>
              <a:latin typeface="Liberation Sans Narrow"/>
              <a:cs typeface="Liberation Sans Narrow"/>
            </a:endParaRPr>
          </a:p>
        </p:txBody>
      </p:sp>
    </p:spTree>
    <p:extLst>
      <p:ext uri="{BB962C8B-B14F-4D97-AF65-F5344CB8AC3E}">
        <p14:creationId xmlns:p14="http://schemas.microsoft.com/office/powerpoint/2010/main" val="3124717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648336" y="1180565"/>
            <a:ext cx="7430134" cy="1543685"/>
          </a:xfrm>
          <a:prstGeom prst="rect">
            <a:avLst/>
          </a:prstGeom>
        </p:spPr>
        <p:txBody>
          <a:bodyPr vert="horz" wrap="square" lIns="0" tIns="85090" rIns="0" bIns="0" rtlCol="0">
            <a:spAutoFit/>
          </a:bodyPr>
          <a:lstStyle/>
          <a:p>
            <a:pPr marL="355600" indent="-342900">
              <a:spcBef>
                <a:spcPts val="670"/>
              </a:spcBef>
              <a:buClr>
                <a:srgbClr val="DC9E1F"/>
              </a:buClr>
              <a:buFont typeface="Arial"/>
              <a:buChar char="•"/>
              <a:tabLst>
                <a:tab pos="355600" algn="l"/>
                <a:tab pos="356235" algn="l"/>
              </a:tabLst>
            </a:pPr>
            <a:r>
              <a:rPr sz="1600" spc="10" dirty="0">
                <a:solidFill>
                  <a:srgbClr val="FFFFFF"/>
                </a:solidFill>
                <a:latin typeface="Liberation Sans Narrow"/>
                <a:cs typeface="Liberation Sans Narrow"/>
              </a:rPr>
              <a:t>The</a:t>
            </a:r>
            <a:r>
              <a:rPr sz="1600" spc="5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possible</a:t>
            </a:r>
            <a:r>
              <a:rPr sz="1600" spc="70"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micro</a:t>
            </a:r>
            <a:r>
              <a:rPr sz="1600" spc="8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instruction</a:t>
            </a:r>
            <a:r>
              <a:rPr sz="1600" spc="10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format</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for</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r>
              <a:rPr sz="1600" spc="6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control</a:t>
            </a:r>
            <a:r>
              <a:rPr sz="1600" spc="7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memory</a:t>
            </a:r>
            <a:r>
              <a:rPr sz="1600" spc="85" dirty="0">
                <a:solidFill>
                  <a:srgbClr val="FFFFFF"/>
                </a:solidFill>
                <a:latin typeface="Liberation Sans Narrow"/>
                <a:cs typeface="Liberation Sans Narrow"/>
              </a:rPr>
              <a:t> </a:t>
            </a:r>
            <a:r>
              <a:rPr sz="1600" spc="5" dirty="0">
                <a:solidFill>
                  <a:srgbClr val="FFFFFF"/>
                </a:solidFill>
                <a:latin typeface="Liberation Sans Narrow"/>
                <a:cs typeface="Liberation Sans Narrow"/>
              </a:rPr>
              <a:t>is</a:t>
            </a:r>
            <a:r>
              <a:rPr sz="1600" spc="7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illustrated</a:t>
            </a:r>
            <a:r>
              <a:rPr sz="1600" spc="9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within</a:t>
            </a:r>
            <a:r>
              <a:rPr sz="1600" spc="8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r>
              <a:rPr sz="1600" spc="200" dirty="0">
                <a:solidFill>
                  <a:srgbClr val="FFFFFF"/>
                </a:solidFill>
                <a:latin typeface="Liberation Sans Narrow"/>
                <a:cs typeface="Liberation Sans Narrow"/>
              </a:rPr>
              <a:t> </a:t>
            </a:r>
            <a:r>
              <a:rPr sz="1600" spc="15" dirty="0">
                <a:solidFill>
                  <a:srgbClr val="FFFF00"/>
                </a:solidFill>
                <a:latin typeface="Liberation Sans Narrow"/>
                <a:cs typeface="Liberation Sans Narrow"/>
              </a:rPr>
              <a:t>pipeline</a:t>
            </a:r>
            <a:endParaRPr sz="1600" dirty="0">
              <a:solidFill>
                <a:prstClr val="black"/>
              </a:solidFill>
              <a:latin typeface="Liberation Sans Narrow"/>
              <a:cs typeface="Liberation Sans Narrow"/>
            </a:endParaRPr>
          </a:p>
          <a:p>
            <a:pPr marL="355600">
              <a:spcBef>
                <a:spcPts val="580"/>
              </a:spcBef>
            </a:pPr>
            <a:r>
              <a:rPr sz="1600" spc="15" dirty="0">
                <a:solidFill>
                  <a:srgbClr val="FFFF00"/>
                </a:solidFill>
                <a:latin typeface="Liberation Sans Narrow"/>
                <a:cs typeface="Liberation Sans Narrow"/>
              </a:rPr>
              <a:t>register</a:t>
            </a:r>
            <a:endParaRPr sz="1600" dirty="0">
              <a:solidFill>
                <a:prstClr val="black"/>
              </a:solidFill>
              <a:latin typeface="Liberation Sans Narrow"/>
              <a:cs typeface="Liberation Sans Narrow"/>
            </a:endParaRPr>
          </a:p>
          <a:p>
            <a:pPr marL="355600" indent="-342900">
              <a:spcBef>
                <a:spcPts val="1560"/>
              </a:spcBef>
              <a:buClr>
                <a:srgbClr val="DC9E1F"/>
              </a:buClr>
              <a:buFont typeface="Arial"/>
              <a:buChar char="•"/>
              <a:tabLst>
                <a:tab pos="355600" algn="l"/>
                <a:tab pos="356235" algn="l"/>
              </a:tabLst>
            </a:pPr>
            <a:r>
              <a:rPr sz="1600" spc="10" dirty="0">
                <a:solidFill>
                  <a:srgbClr val="FFFFFF"/>
                </a:solidFill>
                <a:latin typeface="Liberation Sans Narrow"/>
                <a:cs typeface="Liberation Sans Narrow"/>
              </a:rPr>
              <a:t>The </a:t>
            </a:r>
            <a:r>
              <a:rPr sz="1600" spc="-5" dirty="0">
                <a:solidFill>
                  <a:srgbClr val="FFFF00"/>
                </a:solidFill>
                <a:latin typeface="Liberation Sans Narrow"/>
                <a:cs typeface="Liberation Sans Narrow"/>
              </a:rPr>
              <a:t>I </a:t>
            </a:r>
            <a:r>
              <a:rPr sz="1600" spc="10" dirty="0">
                <a:solidFill>
                  <a:srgbClr val="FFFFFF"/>
                </a:solidFill>
                <a:latin typeface="Liberation Sans Narrow"/>
                <a:cs typeface="Liberation Sans Narrow"/>
              </a:rPr>
              <a:t>filed </a:t>
            </a:r>
            <a:r>
              <a:rPr sz="1600" spc="15" dirty="0">
                <a:solidFill>
                  <a:srgbClr val="FFFFFF"/>
                </a:solidFill>
                <a:latin typeface="Liberation Sans Narrow"/>
                <a:cs typeface="Liberation Sans Narrow"/>
              </a:rPr>
              <a:t>consist </a:t>
            </a:r>
            <a:r>
              <a:rPr sz="1600" spc="10" dirty="0">
                <a:solidFill>
                  <a:srgbClr val="FFFFFF"/>
                </a:solidFill>
                <a:latin typeface="Liberation Sans Narrow"/>
                <a:cs typeface="Liberation Sans Narrow"/>
              </a:rPr>
              <a:t>of </a:t>
            </a:r>
            <a:r>
              <a:rPr sz="1600" spc="-5" dirty="0">
                <a:solidFill>
                  <a:srgbClr val="FFFFFF"/>
                </a:solidFill>
                <a:latin typeface="Liberation Sans Narrow"/>
                <a:cs typeface="Liberation Sans Narrow"/>
              </a:rPr>
              <a:t>3 </a:t>
            </a:r>
            <a:r>
              <a:rPr sz="1600" spc="10" dirty="0">
                <a:solidFill>
                  <a:srgbClr val="FFFFFF"/>
                </a:solidFill>
                <a:latin typeface="Liberation Sans Narrow"/>
                <a:cs typeface="Liberation Sans Narrow"/>
              </a:rPr>
              <a:t>bit and </a:t>
            </a:r>
            <a:r>
              <a:rPr sz="1600" spc="15" dirty="0">
                <a:solidFill>
                  <a:srgbClr val="FFFFFF"/>
                </a:solidFill>
                <a:latin typeface="Liberation Sans Narrow"/>
                <a:cs typeface="Liberation Sans Narrow"/>
              </a:rPr>
              <a:t>supplies </a:t>
            </a:r>
            <a:r>
              <a:rPr sz="1600" spc="10" dirty="0">
                <a:solidFill>
                  <a:srgbClr val="FFFFFF"/>
                </a:solidFill>
                <a:latin typeface="Liberation Sans Narrow"/>
                <a:cs typeface="Liberation Sans Narrow"/>
              </a:rPr>
              <a:t>the </a:t>
            </a:r>
            <a:r>
              <a:rPr sz="1600" spc="15" dirty="0">
                <a:solidFill>
                  <a:srgbClr val="FFFFFF"/>
                </a:solidFill>
                <a:latin typeface="Liberation Sans Narrow"/>
                <a:cs typeface="Liberation Sans Narrow"/>
              </a:rPr>
              <a:t>input information </a:t>
            </a:r>
            <a:r>
              <a:rPr sz="1600" spc="10" dirty="0">
                <a:solidFill>
                  <a:srgbClr val="FFFFFF"/>
                </a:solidFill>
                <a:latin typeface="Liberation Sans Narrow"/>
                <a:cs typeface="Liberation Sans Narrow"/>
              </a:rPr>
              <a:t>for</a:t>
            </a:r>
            <a:r>
              <a:rPr sz="1600" spc="100"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 </a:t>
            </a:r>
            <a:r>
              <a:rPr sz="1600" spc="20" dirty="0">
                <a:solidFill>
                  <a:srgbClr val="FFFF00"/>
                </a:solidFill>
                <a:latin typeface="Liberation Sans Narrow"/>
                <a:cs typeface="Liberation Sans Narrow"/>
              </a:rPr>
              <a:t>sequencer</a:t>
            </a:r>
            <a:endParaRPr sz="1600" dirty="0">
              <a:solidFill>
                <a:prstClr val="black"/>
              </a:solidFill>
              <a:latin typeface="Liberation Sans Narrow"/>
              <a:cs typeface="Liberation Sans Narrow"/>
            </a:endParaRPr>
          </a:p>
          <a:p>
            <a:pPr marL="355600" indent="-342900">
              <a:spcBef>
                <a:spcPts val="1560"/>
              </a:spcBef>
              <a:buClr>
                <a:srgbClr val="DC9E1F"/>
              </a:buClr>
              <a:buFont typeface="Arial"/>
              <a:buChar char="•"/>
              <a:tabLst>
                <a:tab pos="355600" algn="l"/>
                <a:tab pos="356235" algn="l"/>
              </a:tabLst>
            </a:pPr>
            <a:r>
              <a:rPr sz="1600" spc="10" dirty="0">
                <a:solidFill>
                  <a:srgbClr val="FFFFFF"/>
                </a:solidFill>
                <a:latin typeface="Liberation Sans Narrow"/>
                <a:cs typeface="Liberation Sans Narrow"/>
              </a:rPr>
              <a:t>The </a:t>
            </a:r>
            <a:r>
              <a:rPr sz="1600" spc="10" dirty="0">
                <a:solidFill>
                  <a:srgbClr val="FFFF00"/>
                </a:solidFill>
                <a:latin typeface="Liberation Sans Narrow"/>
                <a:cs typeface="Liberation Sans Narrow"/>
              </a:rPr>
              <a:t>SL </a:t>
            </a:r>
            <a:r>
              <a:rPr sz="1600" spc="10" dirty="0">
                <a:solidFill>
                  <a:srgbClr val="FFFFFF"/>
                </a:solidFill>
                <a:latin typeface="Liberation Sans Narrow"/>
                <a:cs typeface="Liberation Sans Narrow"/>
              </a:rPr>
              <a:t>field </a:t>
            </a:r>
            <a:r>
              <a:rPr sz="1600" spc="15" dirty="0">
                <a:solidFill>
                  <a:srgbClr val="FFFFFF"/>
                </a:solidFill>
                <a:latin typeface="Liberation Sans Narrow"/>
                <a:cs typeface="Liberation Sans Narrow"/>
              </a:rPr>
              <a:t>select </a:t>
            </a:r>
            <a:r>
              <a:rPr sz="1600" spc="-5" dirty="0">
                <a:solidFill>
                  <a:srgbClr val="FFFFFF"/>
                </a:solidFill>
                <a:latin typeface="Liberation Sans Narrow"/>
                <a:cs typeface="Liberation Sans Narrow"/>
              </a:rPr>
              <a:t>a </a:t>
            </a:r>
            <a:r>
              <a:rPr sz="1600" spc="15" dirty="0">
                <a:solidFill>
                  <a:srgbClr val="FFFFFF"/>
                </a:solidFill>
                <a:latin typeface="Liberation Sans Narrow"/>
                <a:cs typeface="Liberation Sans Narrow"/>
              </a:rPr>
              <a:t>status </a:t>
            </a:r>
            <a:r>
              <a:rPr sz="1600" spc="10" dirty="0">
                <a:solidFill>
                  <a:srgbClr val="FFFFFF"/>
                </a:solidFill>
                <a:latin typeface="Liberation Sans Narrow"/>
                <a:cs typeface="Liberation Sans Narrow"/>
              </a:rPr>
              <a:t>bit for the</a:t>
            </a:r>
            <a:r>
              <a:rPr sz="1600" spc="5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multiplexer</a:t>
            </a:r>
            <a:endParaRPr sz="1600" dirty="0">
              <a:solidFill>
                <a:prstClr val="black"/>
              </a:solidFill>
              <a:latin typeface="Liberation Sans Narrow"/>
              <a:cs typeface="Liberation Sans Narrow"/>
            </a:endParaRPr>
          </a:p>
        </p:txBody>
      </p:sp>
      <p:sp>
        <p:nvSpPr>
          <p:cNvPr id="4" name="object 4"/>
          <p:cNvSpPr txBox="1"/>
          <p:nvPr/>
        </p:nvSpPr>
        <p:spPr>
          <a:xfrm>
            <a:off x="688340" y="3311779"/>
            <a:ext cx="7736840" cy="269240"/>
          </a:xfrm>
          <a:prstGeom prst="rect">
            <a:avLst/>
          </a:prstGeom>
        </p:spPr>
        <p:txBody>
          <a:bodyPr vert="horz" wrap="square" lIns="0" tIns="12065" rIns="0" bIns="0" rtlCol="0">
            <a:spAutoFit/>
          </a:bodyPr>
          <a:lstStyle/>
          <a:p>
            <a:pPr marL="355600" indent="-342900">
              <a:spcBef>
                <a:spcPts val="95"/>
              </a:spcBef>
              <a:buClr>
                <a:srgbClr val="DC9E1F"/>
              </a:buClr>
              <a:buFont typeface="Arial"/>
              <a:buChar char="•"/>
              <a:tabLst>
                <a:tab pos="355600" algn="l"/>
                <a:tab pos="356235" algn="l"/>
              </a:tabLst>
            </a:pPr>
            <a:r>
              <a:rPr sz="1600" spc="10" dirty="0">
                <a:solidFill>
                  <a:srgbClr val="FFFFFF"/>
                </a:solidFill>
                <a:latin typeface="Liberation Sans Narrow"/>
                <a:cs typeface="Liberation Sans Narrow"/>
              </a:rPr>
              <a:t>The</a:t>
            </a:r>
            <a:r>
              <a:rPr sz="1600" spc="60" dirty="0">
                <a:solidFill>
                  <a:srgbClr val="FFFFFF"/>
                </a:solidFill>
                <a:latin typeface="Liberation Sans Narrow"/>
                <a:cs typeface="Liberation Sans Narrow"/>
              </a:rPr>
              <a:t> </a:t>
            </a:r>
            <a:r>
              <a:rPr sz="1600" spc="15" dirty="0">
                <a:solidFill>
                  <a:srgbClr val="FFFF00"/>
                </a:solidFill>
                <a:latin typeface="Liberation Sans Narrow"/>
                <a:cs typeface="Liberation Sans Narrow"/>
              </a:rPr>
              <a:t>BRANCH</a:t>
            </a:r>
            <a:r>
              <a:rPr sz="1600" spc="100" dirty="0">
                <a:solidFill>
                  <a:srgbClr val="FFFF00"/>
                </a:solidFill>
                <a:latin typeface="Liberation Sans Narrow"/>
                <a:cs typeface="Liberation Sans Narrow"/>
              </a:rPr>
              <a:t> </a:t>
            </a:r>
            <a:r>
              <a:rPr sz="1600" spc="10" dirty="0">
                <a:solidFill>
                  <a:srgbClr val="FFFFFF"/>
                </a:solidFill>
                <a:latin typeface="Liberation Sans Narrow"/>
                <a:cs typeface="Liberation Sans Narrow"/>
              </a:rPr>
              <a:t>field</a:t>
            </a:r>
            <a:r>
              <a:rPr sz="1600" spc="75" dirty="0">
                <a:solidFill>
                  <a:srgbClr val="FFFFFF"/>
                </a:solidFill>
                <a:latin typeface="Liberation Sans Narrow"/>
                <a:cs typeface="Liberation Sans Narrow"/>
              </a:rPr>
              <a:t> </a:t>
            </a:r>
            <a:r>
              <a:rPr sz="1600" spc="5" dirty="0">
                <a:solidFill>
                  <a:srgbClr val="FFFFFF"/>
                </a:solidFill>
                <a:latin typeface="Liberation Sans Narrow"/>
                <a:cs typeface="Liberation Sans Narrow"/>
              </a:rPr>
              <a:t>is</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r>
              <a:rPr sz="1600" spc="6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address</a:t>
            </a:r>
            <a:r>
              <a:rPr sz="1600" spc="8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filed</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of</a:t>
            </a:r>
            <a:r>
              <a:rPr sz="1600" spc="50"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micro</a:t>
            </a:r>
            <a:r>
              <a:rPr sz="1600" spc="8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instruction</a:t>
            </a:r>
            <a:r>
              <a:rPr sz="1600" spc="110"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and</a:t>
            </a:r>
            <a:r>
              <a:rPr sz="1600" spc="6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supplies</a:t>
            </a:r>
            <a:r>
              <a:rPr sz="1600" spc="90" dirty="0">
                <a:solidFill>
                  <a:srgbClr val="FFFFFF"/>
                </a:solidFill>
                <a:latin typeface="Liberation Sans Narrow"/>
                <a:cs typeface="Liberation Sans Narrow"/>
              </a:rPr>
              <a:t> </a:t>
            </a:r>
            <a:r>
              <a:rPr sz="1600" spc="-5" dirty="0">
                <a:solidFill>
                  <a:srgbClr val="FFFFFF"/>
                </a:solidFill>
                <a:latin typeface="Liberation Sans Narrow"/>
                <a:cs typeface="Liberation Sans Narrow"/>
              </a:rPr>
              <a:t>a</a:t>
            </a:r>
            <a:r>
              <a:rPr sz="1600" spc="5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branch</a:t>
            </a:r>
            <a:r>
              <a:rPr sz="1600" spc="7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address</a:t>
            </a:r>
            <a:r>
              <a:rPr sz="1600" spc="85" dirty="0">
                <a:solidFill>
                  <a:srgbClr val="FFFFFF"/>
                </a:solidFill>
                <a:latin typeface="Liberation Sans Narrow"/>
                <a:cs typeface="Liberation Sans Narrow"/>
              </a:rPr>
              <a:t> </a:t>
            </a:r>
            <a:r>
              <a:rPr sz="1600" spc="5" dirty="0">
                <a:solidFill>
                  <a:srgbClr val="FFFFFF"/>
                </a:solidFill>
                <a:latin typeface="Liberation Sans Narrow"/>
                <a:cs typeface="Liberation Sans Narrow"/>
              </a:rPr>
              <a:t>to</a:t>
            </a:r>
            <a:r>
              <a:rPr sz="1600" spc="6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endParaRPr sz="1600">
              <a:solidFill>
                <a:prstClr val="black"/>
              </a:solidFill>
              <a:latin typeface="Liberation Sans Narrow"/>
              <a:cs typeface="Liberation Sans Narrow"/>
            </a:endParaRPr>
          </a:p>
        </p:txBody>
      </p:sp>
      <p:sp>
        <p:nvSpPr>
          <p:cNvPr id="5" name="object 5"/>
          <p:cNvSpPr txBox="1"/>
          <p:nvPr/>
        </p:nvSpPr>
        <p:spPr>
          <a:xfrm>
            <a:off x="3242628" y="3557949"/>
            <a:ext cx="1405572" cy="258404"/>
          </a:xfrm>
          <a:prstGeom prst="rect">
            <a:avLst/>
          </a:prstGeom>
        </p:spPr>
        <p:txBody>
          <a:bodyPr vert="horz" wrap="square" lIns="0" tIns="12065" rIns="0" bIns="0" rtlCol="0">
            <a:spAutoFit/>
          </a:bodyPr>
          <a:lstStyle/>
          <a:p>
            <a:pPr marL="12700">
              <a:spcBef>
                <a:spcPts val="95"/>
              </a:spcBef>
            </a:pPr>
            <a:r>
              <a:rPr sz="1600" spc="20" dirty="0">
                <a:solidFill>
                  <a:srgbClr val="FFFFFF"/>
                </a:solidFill>
                <a:latin typeface="Liberation Sans Narrow"/>
                <a:cs typeface="Liberation Sans Narrow"/>
              </a:rPr>
              <a:t>sequence</a:t>
            </a:r>
            <a:r>
              <a:rPr sz="1600" spc="-5" dirty="0">
                <a:solidFill>
                  <a:srgbClr val="FFFFFF"/>
                </a:solidFill>
                <a:latin typeface="Liberation Sans Narrow"/>
                <a:cs typeface="Liberation Sans Narrow"/>
              </a:rPr>
              <a:t>r</a:t>
            </a:r>
            <a:endParaRPr sz="1600" dirty="0">
              <a:solidFill>
                <a:prstClr val="black"/>
              </a:solidFill>
              <a:latin typeface="Liberation Sans Narrow"/>
              <a:cs typeface="Liberation Sans Narrow"/>
            </a:endParaRPr>
          </a:p>
        </p:txBody>
      </p:sp>
      <p:sp>
        <p:nvSpPr>
          <p:cNvPr id="6" name="object 6"/>
          <p:cNvSpPr txBox="1"/>
          <p:nvPr/>
        </p:nvSpPr>
        <p:spPr>
          <a:xfrm>
            <a:off x="688340" y="4205719"/>
            <a:ext cx="7390130" cy="1418590"/>
          </a:xfrm>
          <a:prstGeom prst="rect">
            <a:avLst/>
          </a:prstGeom>
        </p:spPr>
        <p:txBody>
          <a:bodyPr vert="horz" wrap="square" lIns="0" tIns="12700" rIns="0" bIns="0" rtlCol="0">
            <a:spAutoFit/>
          </a:bodyPr>
          <a:lstStyle/>
          <a:p>
            <a:pPr marL="355600" marR="13970" indent="-342900">
              <a:lnSpc>
                <a:spcPct val="130000"/>
              </a:lnSpc>
              <a:spcBef>
                <a:spcPts val="100"/>
              </a:spcBef>
              <a:buClr>
                <a:srgbClr val="DC9E1F"/>
              </a:buClr>
              <a:buFont typeface="Arial"/>
              <a:buChar char="•"/>
              <a:tabLst>
                <a:tab pos="355600" algn="l"/>
                <a:tab pos="356235" algn="l"/>
              </a:tabLst>
            </a:pPr>
            <a:r>
              <a:rPr sz="1600" spc="15" dirty="0">
                <a:solidFill>
                  <a:srgbClr val="FFFFFF"/>
                </a:solidFill>
                <a:latin typeface="Liberation Sans Narrow"/>
                <a:cs typeface="Liberation Sans Narrow"/>
              </a:rPr>
              <a:t>These </a:t>
            </a:r>
            <a:r>
              <a:rPr sz="1600" spc="10" dirty="0">
                <a:solidFill>
                  <a:srgbClr val="FFFFFF"/>
                </a:solidFill>
                <a:latin typeface="Liberation Sans Narrow"/>
                <a:cs typeface="Liberation Sans Narrow"/>
              </a:rPr>
              <a:t>three field of micro </a:t>
            </a:r>
            <a:r>
              <a:rPr sz="1600" spc="15" dirty="0">
                <a:solidFill>
                  <a:srgbClr val="FFFFFF"/>
                </a:solidFill>
                <a:latin typeface="Liberation Sans Narrow"/>
                <a:cs typeface="Liberation Sans Narrow"/>
              </a:rPr>
              <a:t>operation provide information </a:t>
            </a:r>
            <a:r>
              <a:rPr sz="1600" spc="5" dirty="0">
                <a:solidFill>
                  <a:srgbClr val="FFFFFF"/>
                </a:solidFill>
                <a:latin typeface="Liberation Sans Narrow"/>
                <a:cs typeface="Liberation Sans Narrow"/>
              </a:rPr>
              <a:t>to </a:t>
            </a:r>
            <a:r>
              <a:rPr sz="1600" spc="10" dirty="0">
                <a:solidFill>
                  <a:srgbClr val="FFFFFF"/>
                </a:solidFill>
                <a:latin typeface="Liberation Sans Narrow"/>
                <a:cs typeface="Liberation Sans Narrow"/>
              </a:rPr>
              <a:t>the </a:t>
            </a:r>
            <a:r>
              <a:rPr sz="1600" spc="20" dirty="0">
                <a:solidFill>
                  <a:srgbClr val="FFFFFF"/>
                </a:solidFill>
                <a:latin typeface="Liberation Sans Narrow"/>
                <a:cs typeface="Liberation Sans Narrow"/>
              </a:rPr>
              <a:t>sequencer </a:t>
            </a:r>
            <a:r>
              <a:rPr sz="1600" spc="15" dirty="0">
                <a:solidFill>
                  <a:srgbClr val="FFFFFF"/>
                </a:solidFill>
                <a:latin typeface="Liberation Sans Narrow"/>
                <a:cs typeface="Liberation Sans Narrow"/>
              </a:rPr>
              <a:t>generate </a:t>
            </a:r>
            <a:r>
              <a:rPr sz="1600" spc="10" dirty="0">
                <a:solidFill>
                  <a:srgbClr val="FFFFFF"/>
                </a:solidFill>
                <a:latin typeface="Liberation Sans Narrow"/>
                <a:cs typeface="Liberation Sans Narrow"/>
              </a:rPr>
              <a:t>the </a:t>
            </a:r>
            <a:r>
              <a:rPr sz="1600" spc="15" dirty="0">
                <a:solidFill>
                  <a:srgbClr val="FFFFFF"/>
                </a:solidFill>
                <a:latin typeface="Liberation Sans Narrow"/>
                <a:cs typeface="Liberation Sans Narrow"/>
              </a:rPr>
              <a:t>next  address</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and</a:t>
            </a:r>
            <a:endParaRPr sz="1600" dirty="0">
              <a:solidFill>
                <a:prstClr val="black"/>
              </a:solidFill>
              <a:latin typeface="Liberation Sans Narrow"/>
              <a:cs typeface="Liberation Sans Narrow"/>
            </a:endParaRPr>
          </a:p>
          <a:p>
            <a:pPr marL="355600" indent="-342900">
              <a:spcBef>
                <a:spcPts val="1560"/>
              </a:spcBef>
              <a:buClr>
                <a:srgbClr val="DC9E1F"/>
              </a:buClr>
              <a:buFont typeface="Arial"/>
              <a:buChar char="•"/>
              <a:tabLst>
                <a:tab pos="355600" algn="l"/>
                <a:tab pos="356235" algn="l"/>
              </a:tabLst>
            </a:pPr>
            <a:r>
              <a:rPr sz="1600" spc="10" dirty="0">
                <a:solidFill>
                  <a:srgbClr val="FFFFFF"/>
                </a:solidFill>
                <a:latin typeface="Liberation Sans Narrow"/>
                <a:cs typeface="Liberation Sans Narrow"/>
              </a:rPr>
              <a:t>the</a:t>
            </a:r>
            <a:r>
              <a:rPr sz="1600" spc="5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control</a:t>
            </a:r>
            <a:r>
              <a:rPr sz="1600" spc="9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memory</a:t>
            </a:r>
            <a:r>
              <a:rPr sz="1600" spc="7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reads</a:t>
            </a:r>
            <a:r>
              <a:rPr sz="1600" spc="7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r>
              <a:rPr sz="1600" spc="6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next</a:t>
            </a:r>
            <a:r>
              <a:rPr sz="1600" spc="6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micro</a:t>
            </a:r>
            <a:r>
              <a:rPr sz="1600" spc="85"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instructions</a:t>
            </a:r>
            <a:r>
              <a:rPr sz="1600" spc="120"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are</a:t>
            </a:r>
            <a:r>
              <a:rPr sz="1600" spc="7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being</a:t>
            </a:r>
            <a:r>
              <a:rPr sz="1600" spc="5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executed</a:t>
            </a:r>
            <a:r>
              <a:rPr sz="1600" spc="85" dirty="0">
                <a:solidFill>
                  <a:srgbClr val="FFFFFF"/>
                </a:solidFill>
                <a:latin typeface="Liberation Sans Narrow"/>
                <a:cs typeface="Liberation Sans Narrow"/>
              </a:rPr>
              <a:t> </a:t>
            </a:r>
            <a:r>
              <a:rPr sz="1600" spc="5" dirty="0">
                <a:solidFill>
                  <a:srgbClr val="FFFFFF"/>
                </a:solidFill>
                <a:latin typeface="Liberation Sans Narrow"/>
                <a:cs typeface="Liberation Sans Narrow"/>
              </a:rPr>
              <a:t>in</a:t>
            </a:r>
            <a:r>
              <a:rPr sz="1600" spc="5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the</a:t>
            </a:r>
            <a:r>
              <a:rPr sz="1600" spc="60" dirty="0">
                <a:solidFill>
                  <a:srgbClr val="FFFFFF"/>
                </a:solidFill>
                <a:latin typeface="Liberation Sans Narrow"/>
                <a:cs typeface="Liberation Sans Narrow"/>
              </a:rPr>
              <a:t> </a:t>
            </a:r>
            <a:r>
              <a:rPr sz="1600" spc="15" dirty="0">
                <a:solidFill>
                  <a:srgbClr val="FFFFFF"/>
                </a:solidFill>
                <a:latin typeface="Liberation Sans Narrow"/>
                <a:cs typeface="Liberation Sans Narrow"/>
              </a:rPr>
              <a:t>other</a:t>
            </a:r>
            <a:r>
              <a:rPr sz="1600" spc="6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unit</a:t>
            </a:r>
            <a:r>
              <a:rPr sz="1600" spc="65" dirty="0">
                <a:solidFill>
                  <a:srgbClr val="FFFFFF"/>
                </a:solidFill>
                <a:latin typeface="Liberation Sans Narrow"/>
                <a:cs typeface="Liberation Sans Narrow"/>
              </a:rPr>
              <a:t> </a:t>
            </a:r>
            <a:r>
              <a:rPr sz="1600" spc="10" dirty="0">
                <a:solidFill>
                  <a:srgbClr val="FFFFFF"/>
                </a:solidFill>
                <a:latin typeface="Liberation Sans Narrow"/>
                <a:cs typeface="Liberation Sans Narrow"/>
              </a:rPr>
              <a:t>of</a:t>
            </a:r>
            <a:endParaRPr sz="1600" dirty="0">
              <a:solidFill>
                <a:prstClr val="black"/>
              </a:solidFill>
              <a:latin typeface="Liberation Sans Narrow"/>
              <a:cs typeface="Liberation Sans Narrow"/>
            </a:endParaRPr>
          </a:p>
          <a:p>
            <a:pPr marL="355600">
              <a:spcBef>
                <a:spcPts val="575"/>
              </a:spcBef>
            </a:pPr>
            <a:r>
              <a:rPr sz="1600" spc="20" dirty="0">
                <a:solidFill>
                  <a:srgbClr val="FFFFFF"/>
                </a:solidFill>
                <a:latin typeface="Liberation Sans Narrow"/>
                <a:cs typeface="Liberation Sans Narrow"/>
              </a:rPr>
              <a:t>CPU</a:t>
            </a:r>
            <a:endParaRPr sz="1600" dirty="0">
              <a:solidFill>
                <a:prstClr val="black"/>
              </a:solidFill>
              <a:latin typeface="Liberation Sans Narrow"/>
              <a:cs typeface="Liberation Sans Narrow"/>
            </a:endParaRPr>
          </a:p>
        </p:txBody>
      </p:sp>
      <p:sp>
        <p:nvSpPr>
          <p:cNvPr id="7" name="object 7"/>
          <p:cNvSpPr txBox="1"/>
          <p:nvPr/>
        </p:nvSpPr>
        <p:spPr>
          <a:xfrm>
            <a:off x="3657600" y="3690573"/>
            <a:ext cx="4037329" cy="756920"/>
          </a:xfrm>
          <a:prstGeom prst="rect">
            <a:avLst/>
          </a:prstGeom>
        </p:spPr>
        <p:txBody>
          <a:bodyPr vert="horz" wrap="square" lIns="0" tIns="12700" rIns="0" bIns="0" rtlCol="0">
            <a:spAutoFit/>
          </a:bodyPr>
          <a:lstStyle/>
          <a:p>
            <a:pPr marL="12700">
              <a:spcBef>
                <a:spcPts val="100"/>
              </a:spcBef>
              <a:tabLst>
                <a:tab pos="1475740" algn="l"/>
              </a:tabLst>
            </a:pPr>
            <a:r>
              <a:rPr sz="4800" b="1" dirty="0">
                <a:solidFill>
                  <a:prstClr val="black"/>
                </a:solidFill>
                <a:latin typeface="Courier New"/>
                <a:cs typeface="Courier New"/>
              </a:rPr>
              <a:t>K</a:t>
            </a:r>
            <a:r>
              <a:rPr lang="en-US" sz="4800" b="1" dirty="0">
                <a:solidFill>
                  <a:prstClr val="black"/>
                </a:solidFill>
                <a:latin typeface="Courier New"/>
                <a:cs typeface="Courier New"/>
              </a:rPr>
              <a:t> </a:t>
            </a:r>
            <a:r>
              <a:rPr sz="4800" b="1" dirty="0">
                <a:solidFill>
                  <a:prstClr val="black"/>
                </a:solidFill>
                <a:latin typeface="Courier New"/>
                <a:cs typeface="Courier New"/>
              </a:rPr>
              <a:t>TU	</a:t>
            </a:r>
            <a:r>
              <a:rPr sz="4800" b="1" spc="-350" dirty="0">
                <a:solidFill>
                  <a:prstClr val="black"/>
                </a:solidFill>
                <a:latin typeface="Courier New"/>
                <a:cs typeface="Courier New"/>
              </a:rPr>
              <a:t>STUDNTS</a:t>
            </a:r>
            <a:endParaRPr sz="4800" dirty="0">
              <a:solidFill>
                <a:prstClr val="black"/>
              </a:solidFill>
              <a:latin typeface="Courier New"/>
              <a:cs typeface="Courier New"/>
            </a:endParaRPr>
          </a:p>
        </p:txBody>
      </p:sp>
    </p:spTree>
    <p:extLst>
      <p:ext uri="{BB962C8B-B14F-4D97-AF65-F5344CB8AC3E}">
        <p14:creationId xmlns:p14="http://schemas.microsoft.com/office/powerpoint/2010/main" val="2211666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marR="5080">
              <a:lnSpc>
                <a:spcPct val="100000"/>
              </a:lnSpc>
              <a:spcBef>
                <a:spcPts val="105"/>
              </a:spcBef>
            </a:pPr>
            <a:r>
              <a:rPr spc="35" dirty="0"/>
              <a:t>MICRO </a:t>
            </a:r>
            <a:r>
              <a:rPr spc="40" dirty="0"/>
              <a:t>PROGRAMMED COMPUTER  </a:t>
            </a:r>
            <a:r>
              <a:rPr spc="25" dirty="0"/>
              <a:t>ORGANIZATION</a:t>
            </a:r>
          </a:p>
        </p:txBody>
      </p:sp>
      <p:sp>
        <p:nvSpPr>
          <p:cNvPr id="3" name="object 3"/>
          <p:cNvSpPr txBox="1"/>
          <p:nvPr/>
        </p:nvSpPr>
        <p:spPr>
          <a:xfrm>
            <a:off x="688340" y="1627377"/>
            <a:ext cx="8303260" cy="2044064"/>
          </a:xfrm>
          <a:prstGeom prst="rect">
            <a:avLst/>
          </a:prstGeom>
        </p:spPr>
        <p:txBody>
          <a:bodyPr vert="horz" wrap="square" lIns="0" tIns="13335" rIns="0" bIns="0" rtlCol="0">
            <a:spAutoFit/>
          </a:bodyPr>
          <a:lstStyle/>
          <a:p>
            <a:pPr marL="355600" indent="-342900">
              <a:spcBef>
                <a:spcPts val="105"/>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other three filled </a:t>
            </a:r>
            <a:r>
              <a:rPr sz="1700" spc="15" dirty="0">
                <a:solidFill>
                  <a:srgbClr val="FFFFFF"/>
                </a:solidFill>
                <a:latin typeface="Liberation Sans Narrow"/>
                <a:cs typeface="Liberation Sans Narrow"/>
              </a:rPr>
              <a:t>in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microinstruction </a:t>
            </a:r>
            <a:r>
              <a:rPr sz="1700" spc="20" dirty="0">
                <a:solidFill>
                  <a:srgbClr val="FFFFFF"/>
                </a:solidFill>
                <a:latin typeface="Liberation Sans Narrow"/>
                <a:cs typeface="Liberation Sans Narrow"/>
              </a:rPr>
              <a:t>are for </a:t>
            </a:r>
            <a:r>
              <a:rPr sz="1700" spc="25" dirty="0">
                <a:solidFill>
                  <a:srgbClr val="FFFFFF"/>
                </a:solidFill>
                <a:latin typeface="Liberation Sans Narrow"/>
                <a:cs typeface="Liberation Sans Narrow"/>
              </a:rPr>
              <a:t>controlling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micro operations </a:t>
            </a:r>
            <a:r>
              <a:rPr sz="1700" spc="15" dirty="0">
                <a:solidFill>
                  <a:srgbClr val="FFFFFF"/>
                </a:solidFill>
                <a:latin typeface="Liberation Sans Narrow"/>
                <a:cs typeface="Liberation Sans Narrow"/>
              </a:rPr>
              <a:t>in</a:t>
            </a:r>
            <a:r>
              <a:rPr sz="1700" spc="275" dirty="0">
                <a:solidFill>
                  <a:srgbClr val="FFFFFF"/>
                </a:solidFill>
                <a:latin typeface="Liberation Sans Narrow"/>
                <a:cs typeface="Liberation Sans Narrow"/>
              </a:rPr>
              <a:t> </a:t>
            </a:r>
            <a:r>
              <a:rPr sz="1700" spc="20" dirty="0">
                <a:solidFill>
                  <a:srgbClr val="FFFFFF"/>
                </a:solidFill>
                <a:latin typeface="Liberation Sans Narrow"/>
                <a:cs typeface="Liberation Sans Narrow"/>
              </a:rPr>
              <a:t>the</a:t>
            </a:r>
            <a:endParaRPr sz="1700" dirty="0">
              <a:solidFill>
                <a:prstClr val="black"/>
              </a:solidFill>
              <a:latin typeface="Liberation Sans Narrow"/>
              <a:cs typeface="Liberation Sans Narrow"/>
            </a:endParaRPr>
          </a:p>
          <a:p>
            <a:pPr marL="355600"/>
            <a:r>
              <a:rPr sz="1700" spc="30" dirty="0">
                <a:solidFill>
                  <a:srgbClr val="FFFF00"/>
                </a:solidFill>
                <a:latin typeface="Liberation Sans Narrow"/>
                <a:cs typeface="Liberation Sans Narrow"/>
              </a:rPr>
              <a:t>processo</a:t>
            </a:r>
            <a:r>
              <a:rPr sz="1700" spc="30" dirty="0">
                <a:solidFill>
                  <a:srgbClr val="FFFFFF"/>
                </a:solidFill>
                <a:latin typeface="Liberation Sans Narrow"/>
                <a:cs typeface="Liberation Sans Narrow"/>
              </a:rPr>
              <a:t>r </a:t>
            </a:r>
            <a:r>
              <a:rPr sz="1700" spc="20" dirty="0">
                <a:solidFill>
                  <a:srgbClr val="FFFFFF"/>
                </a:solidFill>
                <a:latin typeface="Liberation Sans Narrow"/>
                <a:cs typeface="Liberation Sans Narrow"/>
              </a:rPr>
              <a:t>and </a:t>
            </a:r>
            <a:r>
              <a:rPr sz="1700" spc="25" dirty="0">
                <a:solidFill>
                  <a:srgbClr val="FFFF00"/>
                </a:solidFill>
                <a:latin typeface="Liberation Sans Narrow"/>
                <a:cs typeface="Liberation Sans Narrow"/>
              </a:rPr>
              <a:t>memory</a:t>
            </a:r>
            <a:r>
              <a:rPr sz="1700" spc="20" dirty="0">
                <a:solidFill>
                  <a:srgbClr val="FFFF00"/>
                </a:solidFill>
                <a:latin typeface="Liberation Sans Narrow"/>
                <a:cs typeface="Liberation Sans Narrow"/>
              </a:rPr>
              <a:t> </a:t>
            </a:r>
            <a:r>
              <a:rPr sz="1700" spc="25" dirty="0">
                <a:solidFill>
                  <a:srgbClr val="FFFF00"/>
                </a:solidFill>
                <a:latin typeface="Liberation Sans Narrow"/>
                <a:cs typeface="Liberation Sans Narrow"/>
              </a:rPr>
              <a:t>units</a:t>
            </a:r>
            <a:endParaRPr sz="1700" dirty="0">
              <a:solidFill>
                <a:prstClr val="black"/>
              </a:solidFill>
              <a:latin typeface="Liberation Sans Narrow"/>
              <a:cs typeface="Liberation Sans Narrow"/>
            </a:endParaRPr>
          </a:p>
          <a:p>
            <a:pPr marL="355600" marR="368935" indent="-342900">
              <a:spcBef>
                <a:spcPts val="1010"/>
              </a:spcBef>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memory control(MC</a:t>
            </a:r>
            <a:r>
              <a:rPr sz="1700" spc="25" dirty="0">
                <a:solidFill>
                  <a:srgbClr val="FFFFFF"/>
                </a:solidFill>
                <a:latin typeface="Liberation Sans Narrow"/>
                <a:cs typeface="Liberation Sans Narrow"/>
              </a:rPr>
              <a:t>) field controls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address processor </a:t>
            </a:r>
            <a:r>
              <a:rPr sz="1700" spc="20" dirty="0">
                <a:solidFill>
                  <a:srgbClr val="FFFFFF"/>
                </a:solidFill>
                <a:latin typeface="Liberation Sans Narrow"/>
                <a:cs typeface="Liberation Sans Narrow"/>
              </a:rPr>
              <a:t>and the </a:t>
            </a:r>
            <a:r>
              <a:rPr sz="1700" spc="25" dirty="0">
                <a:solidFill>
                  <a:srgbClr val="FFFFFF"/>
                </a:solidFill>
                <a:latin typeface="Liberation Sans Narrow"/>
                <a:cs typeface="Liberation Sans Narrow"/>
              </a:rPr>
              <a:t>read </a:t>
            </a:r>
            <a:r>
              <a:rPr sz="1700" spc="20" dirty="0">
                <a:solidFill>
                  <a:srgbClr val="FFFFFF"/>
                </a:solidFill>
                <a:latin typeface="Liberation Sans Narrow"/>
                <a:cs typeface="Liberation Sans Narrow"/>
              </a:rPr>
              <a:t>and </a:t>
            </a:r>
            <a:r>
              <a:rPr sz="1700" spc="25" dirty="0">
                <a:solidFill>
                  <a:srgbClr val="FFFFFF"/>
                </a:solidFill>
                <a:latin typeface="Liberation Sans Narrow"/>
                <a:cs typeface="Liberation Sans Narrow"/>
              </a:rPr>
              <a:t>write  operations </a:t>
            </a:r>
            <a:r>
              <a:rPr sz="1700" spc="15" dirty="0">
                <a:solidFill>
                  <a:srgbClr val="FFFFFF"/>
                </a:solidFill>
                <a:latin typeface="Liberation Sans Narrow"/>
                <a:cs typeface="Liberation Sans Narrow"/>
              </a:rPr>
              <a:t>in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memory</a:t>
            </a:r>
            <a:r>
              <a:rPr sz="1700" spc="6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unit</a:t>
            </a:r>
            <a:endParaRPr sz="1700" dirty="0">
              <a:solidFill>
                <a:prstClr val="black"/>
              </a:solidFill>
              <a:latin typeface="Liberation Sans Narrow"/>
              <a:cs typeface="Liberation Sans Narrow"/>
            </a:endParaRPr>
          </a:p>
          <a:p>
            <a:pPr marL="355600" indent="-342900">
              <a:lnSpc>
                <a:spcPts val="1070"/>
              </a:lnSpc>
              <a:spcBef>
                <a:spcPts val="955"/>
              </a:spcBef>
              <a:buClr>
                <a:srgbClr val="DC9E1F"/>
              </a:buClr>
              <a:buFont typeface="Arial"/>
              <a:buChar char="•"/>
              <a:tabLst>
                <a:tab pos="355600" algn="l"/>
                <a:tab pos="356235" algn="l"/>
              </a:tabLst>
            </a:pPr>
            <a:r>
              <a:rPr sz="1700" spc="30"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h</a:t>
            </a:r>
            <a:r>
              <a:rPr sz="1700" dirty="0">
                <a:solidFill>
                  <a:srgbClr val="FFFFFF"/>
                </a:solidFill>
                <a:latin typeface="Liberation Sans Narrow"/>
                <a:cs typeface="Liberation Sans Narrow"/>
              </a:rPr>
              <a:t>e</a:t>
            </a:r>
            <a:r>
              <a:rPr sz="1700" spc="35" dirty="0">
                <a:solidFill>
                  <a:srgbClr val="FFFFFF"/>
                </a:solidFill>
                <a:latin typeface="Liberation Sans Narrow"/>
                <a:cs typeface="Liberation Sans Narrow"/>
              </a:rPr>
              <a:t> </a:t>
            </a:r>
            <a:r>
              <a:rPr sz="1700" spc="30" dirty="0">
                <a:solidFill>
                  <a:srgbClr val="FFFFFF"/>
                </a:solidFill>
                <a:latin typeface="Liberation Sans Narrow"/>
                <a:cs typeface="Liberation Sans Narrow"/>
              </a:rPr>
              <a:t>l</a:t>
            </a:r>
            <a:r>
              <a:rPr sz="1700" spc="35" dirty="0">
                <a:solidFill>
                  <a:srgbClr val="FFFFFF"/>
                </a:solidFill>
                <a:latin typeface="Liberation Sans Narrow"/>
                <a:cs typeface="Liberation Sans Narrow"/>
              </a:rPr>
              <a:t>a</a:t>
            </a:r>
            <a:r>
              <a:rPr sz="1700" spc="30" dirty="0">
                <a:solidFill>
                  <a:srgbClr val="FFFFFF"/>
                </a:solidFill>
                <a:latin typeface="Liberation Sans Narrow"/>
                <a:cs typeface="Liberation Sans Narrow"/>
              </a:rPr>
              <a:t>s</a:t>
            </a:r>
            <a:r>
              <a:rPr sz="1700" dirty="0">
                <a:solidFill>
                  <a:srgbClr val="FFFFFF"/>
                </a:solidFill>
                <a:latin typeface="Liberation Sans Narrow"/>
                <a:cs typeface="Liberation Sans Narrow"/>
              </a:rPr>
              <a:t>t</a:t>
            </a:r>
            <a:r>
              <a:rPr sz="1700" spc="30"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f</a:t>
            </a:r>
            <a:r>
              <a:rPr sz="1700" spc="35" dirty="0">
                <a:solidFill>
                  <a:srgbClr val="FFFFFF"/>
                </a:solidFill>
                <a:latin typeface="Liberation Sans Narrow"/>
                <a:cs typeface="Liberation Sans Narrow"/>
              </a:rPr>
              <a:t>iel</a:t>
            </a:r>
            <a:r>
              <a:rPr sz="1700" dirty="0">
                <a:solidFill>
                  <a:srgbClr val="FFFFFF"/>
                </a:solidFill>
                <a:latin typeface="Liberation Sans Narrow"/>
                <a:cs typeface="Liberation Sans Narrow"/>
              </a:rPr>
              <a:t>d</a:t>
            </a:r>
            <a:r>
              <a:rPr sz="1700" spc="35" dirty="0">
                <a:solidFill>
                  <a:srgbClr val="FFFFFF"/>
                </a:solidFill>
                <a:latin typeface="Liberation Sans Narrow"/>
                <a:cs typeface="Liberation Sans Narrow"/>
              </a:rPr>
              <a:t> </a:t>
            </a:r>
            <a:r>
              <a:rPr sz="1700" spc="30" dirty="0">
                <a:solidFill>
                  <a:srgbClr val="FFFFFF"/>
                </a:solidFill>
                <a:latin typeface="Liberation Sans Narrow"/>
                <a:cs typeface="Liberation Sans Narrow"/>
              </a:rPr>
              <a:t>i</a:t>
            </a:r>
            <a:r>
              <a:rPr sz="1700" dirty="0">
                <a:solidFill>
                  <a:srgbClr val="FFFFFF"/>
                </a:solidFill>
                <a:latin typeface="Liberation Sans Narrow"/>
                <a:cs typeface="Liberation Sans Narrow"/>
              </a:rPr>
              <a:t>s</a:t>
            </a:r>
            <a:r>
              <a:rPr sz="1700" spc="50" dirty="0">
                <a:solidFill>
                  <a:srgbClr val="FFFFFF"/>
                </a:solidFill>
                <a:latin typeface="Liberation Sans Narrow"/>
                <a:cs typeface="Liberation Sans Narrow"/>
              </a:rPr>
              <a:t> </a:t>
            </a:r>
            <a:r>
              <a:rPr sz="1700" dirty="0">
                <a:solidFill>
                  <a:srgbClr val="FFFFFF"/>
                </a:solidFill>
                <a:latin typeface="Liberation Sans Narrow"/>
                <a:cs typeface="Liberation Sans Narrow"/>
              </a:rPr>
              <a:t>a</a:t>
            </a:r>
            <a:r>
              <a:rPr sz="1700" spc="85" dirty="0">
                <a:solidFill>
                  <a:srgbClr val="FFFFFF"/>
                </a:solidFill>
                <a:latin typeface="Liberation Sans Narrow"/>
                <a:cs typeface="Liberation Sans Narrow"/>
              </a:rPr>
              <a:t> </a:t>
            </a:r>
            <a:r>
              <a:rPr sz="1700" spc="-300" dirty="0">
                <a:solidFill>
                  <a:srgbClr val="FFFF00"/>
                </a:solidFill>
                <a:latin typeface="Liberation Sans Narrow"/>
                <a:cs typeface="Liberation Sans Narrow"/>
              </a:rPr>
              <a:t>d</a:t>
            </a:r>
            <a:r>
              <a:rPr sz="7200" b="1" spc="-3817" baseline="-13310" dirty="0">
                <a:solidFill>
                  <a:prstClr val="black"/>
                </a:solidFill>
                <a:latin typeface="Courier New"/>
                <a:cs typeface="Courier New"/>
              </a:rPr>
              <a:t>K</a:t>
            </a:r>
            <a:r>
              <a:rPr sz="1700" spc="35" dirty="0">
                <a:solidFill>
                  <a:srgbClr val="FFFF00"/>
                </a:solidFill>
                <a:latin typeface="Liberation Sans Narrow"/>
                <a:cs typeface="Liberation Sans Narrow"/>
              </a:rPr>
              <a:t>a</a:t>
            </a:r>
            <a:r>
              <a:rPr sz="1700" spc="25" dirty="0">
                <a:solidFill>
                  <a:srgbClr val="FFFF00"/>
                </a:solidFill>
                <a:latin typeface="Liberation Sans Narrow"/>
                <a:cs typeface="Liberation Sans Narrow"/>
              </a:rPr>
              <a:t>t</a:t>
            </a:r>
            <a:r>
              <a:rPr sz="1700" dirty="0">
                <a:solidFill>
                  <a:srgbClr val="FFFF00"/>
                </a:solidFill>
                <a:latin typeface="Liberation Sans Narrow"/>
                <a:cs typeface="Liberation Sans Narrow"/>
              </a:rPr>
              <a:t>a</a:t>
            </a:r>
            <a:r>
              <a:rPr sz="1700" spc="35" dirty="0">
                <a:solidFill>
                  <a:srgbClr val="FFFF00"/>
                </a:solidFill>
                <a:latin typeface="Liberation Sans Narrow"/>
                <a:cs typeface="Liberation Sans Narrow"/>
              </a:rPr>
              <a:t> </a:t>
            </a:r>
            <a:r>
              <a:rPr sz="1700" spc="-280" dirty="0">
                <a:solidFill>
                  <a:srgbClr val="FFFF00"/>
                </a:solidFill>
                <a:latin typeface="Liberation Sans Narrow"/>
                <a:cs typeface="Liberation Sans Narrow"/>
              </a:rPr>
              <a:t>f</a:t>
            </a:r>
            <a:r>
              <a:rPr sz="7200" b="1" spc="-3870" baseline="-13310" dirty="0">
                <a:solidFill>
                  <a:prstClr val="black"/>
                </a:solidFill>
                <a:latin typeface="Courier New"/>
                <a:cs typeface="Courier New"/>
              </a:rPr>
              <a:t>T</a:t>
            </a:r>
            <a:r>
              <a:rPr sz="1700" spc="35" dirty="0">
                <a:solidFill>
                  <a:srgbClr val="FFFF00"/>
                </a:solidFill>
                <a:latin typeface="Liberation Sans Narrow"/>
                <a:cs typeface="Liberation Sans Narrow"/>
              </a:rPr>
              <a:t>iel</a:t>
            </a:r>
            <a:r>
              <a:rPr sz="1700" dirty="0">
                <a:solidFill>
                  <a:srgbClr val="FFFF00"/>
                </a:solidFill>
                <a:latin typeface="Liberation Sans Narrow"/>
                <a:cs typeface="Liberation Sans Narrow"/>
              </a:rPr>
              <a:t>d</a:t>
            </a:r>
            <a:r>
              <a:rPr sz="1700" spc="-100" dirty="0">
                <a:solidFill>
                  <a:srgbClr val="FFFF00"/>
                </a:solidFill>
                <a:latin typeface="Liberation Sans Narrow"/>
                <a:cs typeface="Liberation Sans Narrow"/>
              </a:rPr>
              <a:t> </a:t>
            </a:r>
            <a:r>
              <a:rPr sz="7200" b="1" spc="-4102" baseline="-13310" dirty="0">
                <a:solidFill>
                  <a:prstClr val="black"/>
                </a:solidFill>
                <a:latin typeface="Courier New"/>
                <a:cs typeface="Courier New"/>
              </a:rPr>
              <a:t>U</a:t>
            </a:r>
            <a:r>
              <a:rPr sz="1700" spc="35" dirty="0">
                <a:solidFill>
                  <a:srgbClr val="FFFFFF"/>
                </a:solidFill>
                <a:latin typeface="Liberation Sans Narrow"/>
                <a:cs typeface="Liberation Sans Narrow"/>
              </a:rPr>
              <a:t>(</a:t>
            </a:r>
            <a:r>
              <a:rPr sz="1700" spc="30" dirty="0">
                <a:solidFill>
                  <a:srgbClr val="FFFFFF"/>
                </a:solidFill>
                <a:latin typeface="Liberation Sans Narrow"/>
                <a:cs typeface="Liberation Sans Narrow"/>
              </a:rPr>
              <a:t>DF</a:t>
            </a:r>
            <a:r>
              <a:rPr sz="1700" dirty="0">
                <a:solidFill>
                  <a:srgbClr val="FFFFFF"/>
                </a:solidFill>
                <a:latin typeface="Liberation Sans Narrow"/>
                <a:cs typeface="Liberation Sans Narrow"/>
              </a:rPr>
              <a:t>)</a:t>
            </a:r>
            <a:r>
              <a:rPr sz="1700" spc="25" dirty="0">
                <a:solidFill>
                  <a:srgbClr val="FFFFFF"/>
                </a:solidFill>
                <a:latin typeface="Liberation Sans Narrow"/>
                <a:cs typeface="Liberation Sans Narrow"/>
              </a:rPr>
              <a:t> </a:t>
            </a:r>
            <a:r>
              <a:rPr sz="1700" spc="30" dirty="0">
                <a:solidFill>
                  <a:srgbClr val="FFFFFF"/>
                </a:solidFill>
                <a:latin typeface="Liberation Sans Narrow"/>
                <a:cs typeface="Liberation Sans Narrow"/>
              </a:rPr>
              <a:t>us</a:t>
            </a:r>
            <a:r>
              <a:rPr sz="1700" spc="-20" dirty="0">
                <a:solidFill>
                  <a:srgbClr val="FFFFFF"/>
                </a:solidFill>
                <a:latin typeface="Liberation Sans Narrow"/>
                <a:cs typeface="Liberation Sans Narrow"/>
              </a:rPr>
              <a:t>e</a:t>
            </a:r>
            <a:r>
              <a:rPr sz="7200" b="1" spc="-4245" baseline="-13310" dirty="0">
                <a:solidFill>
                  <a:prstClr val="black"/>
                </a:solidFill>
                <a:latin typeface="Courier New"/>
                <a:cs typeface="Courier New"/>
              </a:rPr>
              <a:t>S</a:t>
            </a:r>
            <a:r>
              <a:rPr sz="1700" dirty="0">
                <a:solidFill>
                  <a:srgbClr val="FFFFFF"/>
                </a:solidFill>
                <a:latin typeface="Liberation Sans Narrow"/>
                <a:cs typeface="Liberation Sans Narrow"/>
              </a:rPr>
              <a:t>d</a:t>
            </a:r>
            <a:r>
              <a:rPr sz="1700" spc="3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t</a:t>
            </a:r>
            <a:r>
              <a:rPr sz="1700" dirty="0">
                <a:solidFill>
                  <a:srgbClr val="FFFFFF"/>
                </a:solidFill>
                <a:latin typeface="Liberation Sans Narrow"/>
                <a:cs typeface="Liberation Sans Narrow"/>
              </a:rPr>
              <a:t>o</a:t>
            </a:r>
            <a:r>
              <a:rPr sz="1700" spc="40" dirty="0">
                <a:solidFill>
                  <a:srgbClr val="FFFFFF"/>
                </a:solidFill>
                <a:latin typeface="Liberation Sans Narrow"/>
                <a:cs typeface="Liberation Sans Narrow"/>
              </a:rPr>
              <a:t> </a:t>
            </a:r>
            <a:r>
              <a:rPr sz="1700" spc="-310" dirty="0">
                <a:solidFill>
                  <a:srgbClr val="FFFFFF"/>
                </a:solidFill>
                <a:latin typeface="Liberation Sans Narrow"/>
                <a:cs typeface="Liberation Sans Narrow"/>
              </a:rPr>
              <a:t>i</a:t>
            </a:r>
            <a:r>
              <a:rPr sz="7200" b="1" spc="-3809" baseline="-13310" dirty="0">
                <a:solidFill>
                  <a:prstClr val="black"/>
                </a:solidFill>
                <a:latin typeface="Courier New"/>
                <a:cs typeface="Courier New"/>
              </a:rPr>
              <a:t>T</a:t>
            </a:r>
            <a:r>
              <a:rPr sz="1700" spc="35" dirty="0">
                <a:solidFill>
                  <a:srgbClr val="FFFFFF"/>
                </a:solidFill>
                <a:latin typeface="Liberation Sans Narrow"/>
                <a:cs typeface="Liberation Sans Narrow"/>
              </a:rPr>
              <a:t>n</a:t>
            </a:r>
            <a:r>
              <a:rPr sz="1700" spc="25"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r</a:t>
            </a:r>
            <a:r>
              <a:rPr sz="1700" spc="25" dirty="0">
                <a:solidFill>
                  <a:srgbClr val="FFFFFF"/>
                </a:solidFill>
                <a:latin typeface="Liberation Sans Narrow"/>
                <a:cs typeface="Liberation Sans Narrow"/>
              </a:rPr>
              <a:t>o</a:t>
            </a:r>
            <a:r>
              <a:rPr sz="7200" b="1" spc="-4305" baseline="-13310" dirty="0">
                <a:solidFill>
                  <a:prstClr val="black"/>
                </a:solidFill>
                <a:latin typeface="Courier New"/>
                <a:cs typeface="Courier New"/>
              </a:rPr>
              <a:t>U</a:t>
            </a:r>
            <a:r>
              <a:rPr sz="1700" spc="25" dirty="0">
                <a:solidFill>
                  <a:srgbClr val="FFFFFF"/>
                </a:solidFill>
                <a:latin typeface="Liberation Sans Narrow"/>
                <a:cs typeface="Liberation Sans Narrow"/>
              </a:rPr>
              <a:t>du</a:t>
            </a:r>
            <a:r>
              <a:rPr sz="1700" spc="30" dirty="0">
                <a:solidFill>
                  <a:srgbClr val="FFFFFF"/>
                </a:solidFill>
                <a:latin typeface="Liberation Sans Narrow"/>
                <a:cs typeface="Liberation Sans Narrow"/>
              </a:rPr>
              <a:t>c</a:t>
            </a:r>
            <a:r>
              <a:rPr sz="1700" spc="-250" dirty="0">
                <a:solidFill>
                  <a:srgbClr val="FFFFFF"/>
                </a:solidFill>
                <a:latin typeface="Liberation Sans Narrow"/>
                <a:cs typeface="Liberation Sans Narrow"/>
              </a:rPr>
              <a:t>e</a:t>
            </a:r>
            <a:r>
              <a:rPr sz="7200" b="1" spc="-3337" baseline="-13310" dirty="0">
                <a:solidFill>
                  <a:prstClr val="black"/>
                </a:solidFill>
                <a:latin typeface="Courier New"/>
                <a:cs typeface="Courier New"/>
              </a:rPr>
              <a:t>D</a:t>
            </a:r>
            <a:r>
              <a:rPr sz="1700" spc="25"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h</a:t>
            </a:r>
            <a:r>
              <a:rPr sz="1700" dirty="0">
                <a:solidFill>
                  <a:srgbClr val="FFFFFF"/>
                </a:solidFill>
                <a:latin typeface="Liberation Sans Narrow"/>
                <a:cs typeface="Liberation Sans Narrow"/>
              </a:rPr>
              <a:t>e</a:t>
            </a:r>
            <a:r>
              <a:rPr sz="1700" spc="-175" dirty="0">
                <a:solidFill>
                  <a:srgbClr val="FFFFFF"/>
                </a:solidFill>
                <a:latin typeface="Liberation Sans Narrow"/>
                <a:cs typeface="Liberation Sans Narrow"/>
              </a:rPr>
              <a:t> </a:t>
            </a:r>
            <a:r>
              <a:rPr sz="7200" b="1" spc="-4004" baseline="-13310" dirty="0">
                <a:solidFill>
                  <a:prstClr val="black"/>
                </a:solidFill>
                <a:latin typeface="Courier New"/>
                <a:cs typeface="Courier New"/>
              </a:rPr>
              <a:t>N</a:t>
            </a:r>
            <a:r>
              <a:rPr sz="1700" spc="30" dirty="0">
                <a:solidFill>
                  <a:srgbClr val="FFFFFF"/>
                </a:solidFill>
                <a:latin typeface="Liberation Sans Narrow"/>
                <a:cs typeface="Liberation Sans Narrow"/>
              </a:rPr>
              <a:t>c</a:t>
            </a:r>
            <a:r>
              <a:rPr sz="1700" spc="35" dirty="0">
                <a:solidFill>
                  <a:srgbClr val="FFFFFF"/>
                </a:solidFill>
                <a:latin typeface="Liberation Sans Narrow"/>
                <a:cs typeface="Liberation Sans Narrow"/>
              </a:rPr>
              <a:t>on</a:t>
            </a:r>
            <a:r>
              <a:rPr sz="1700" spc="-395" dirty="0">
                <a:solidFill>
                  <a:srgbClr val="FFFFFF"/>
                </a:solidFill>
                <a:latin typeface="Liberation Sans Narrow"/>
                <a:cs typeface="Liberation Sans Narrow"/>
              </a:rPr>
              <a:t>s</a:t>
            </a:r>
            <a:r>
              <a:rPr sz="7200" b="1" spc="-3682" baseline="-13310" dirty="0">
                <a:solidFill>
                  <a:prstClr val="black"/>
                </a:solidFill>
                <a:latin typeface="Courier New"/>
                <a:cs typeface="Courier New"/>
              </a:rPr>
              <a:t>T</a:t>
            </a:r>
            <a:r>
              <a:rPr sz="1700" spc="25" dirty="0">
                <a:solidFill>
                  <a:srgbClr val="FFFFFF"/>
                </a:solidFill>
                <a:latin typeface="Liberation Sans Narrow"/>
                <a:cs typeface="Liberation Sans Narrow"/>
              </a:rPr>
              <a:t>tan</a:t>
            </a:r>
            <a:r>
              <a:rPr sz="1700" spc="40" dirty="0">
                <a:solidFill>
                  <a:srgbClr val="FFFFFF"/>
                </a:solidFill>
                <a:latin typeface="Liberation Sans Narrow"/>
                <a:cs typeface="Liberation Sans Narrow"/>
              </a:rPr>
              <a:t>t</a:t>
            </a:r>
            <a:r>
              <a:rPr sz="7200" b="1" spc="-3765" baseline="-13310" dirty="0">
                <a:solidFill>
                  <a:prstClr val="black"/>
                </a:solidFill>
                <a:latin typeface="Courier New"/>
                <a:cs typeface="Courier New"/>
              </a:rPr>
              <a:t>S</a:t>
            </a:r>
            <a:r>
              <a:rPr sz="1700" spc="30" dirty="0">
                <a:solidFill>
                  <a:srgbClr val="FFFFFF"/>
                </a:solidFill>
                <a:latin typeface="Liberation Sans Narrow"/>
                <a:cs typeface="Liberation Sans Narrow"/>
              </a:rPr>
              <a:t>i</a:t>
            </a:r>
            <a:r>
              <a:rPr sz="1700" spc="35" dirty="0">
                <a:solidFill>
                  <a:srgbClr val="FFFFFF"/>
                </a:solidFill>
                <a:latin typeface="Liberation Sans Narrow"/>
                <a:cs typeface="Liberation Sans Narrow"/>
              </a:rPr>
              <a:t>n</a:t>
            </a:r>
            <a:r>
              <a:rPr sz="1700" spc="25" dirty="0">
                <a:solidFill>
                  <a:srgbClr val="FFFFFF"/>
                </a:solidFill>
                <a:latin typeface="Liberation Sans Narrow"/>
                <a:cs typeface="Liberation Sans Narrow"/>
              </a:rPr>
              <a:t>t</a:t>
            </a:r>
            <a:r>
              <a:rPr sz="1700" dirty="0">
                <a:solidFill>
                  <a:srgbClr val="FFFFFF"/>
                </a:solidFill>
                <a:latin typeface="Liberation Sans Narrow"/>
                <a:cs typeface="Liberation Sans Narrow"/>
              </a:rPr>
              <a:t>o</a:t>
            </a:r>
            <a:r>
              <a:rPr sz="1700" spc="3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t</a:t>
            </a:r>
            <a:r>
              <a:rPr sz="1700" spc="35" dirty="0">
                <a:solidFill>
                  <a:srgbClr val="FFFFFF"/>
                </a:solidFill>
                <a:latin typeface="Liberation Sans Narrow"/>
                <a:cs typeface="Liberation Sans Narrow"/>
              </a:rPr>
              <a:t>h</a:t>
            </a:r>
            <a:r>
              <a:rPr sz="1700" dirty="0">
                <a:solidFill>
                  <a:srgbClr val="FFFFFF"/>
                </a:solidFill>
                <a:latin typeface="Liberation Sans Narrow"/>
                <a:cs typeface="Liberation Sans Narrow"/>
              </a:rPr>
              <a:t>e</a:t>
            </a:r>
            <a:r>
              <a:rPr sz="1700" spc="40" dirty="0">
                <a:solidFill>
                  <a:srgbClr val="FFFFFF"/>
                </a:solidFill>
                <a:latin typeface="Liberation Sans Narrow"/>
                <a:cs typeface="Liberation Sans Narrow"/>
              </a:rPr>
              <a:t> </a:t>
            </a:r>
            <a:r>
              <a:rPr sz="1700" spc="35" dirty="0">
                <a:solidFill>
                  <a:srgbClr val="FFFFFF"/>
                </a:solidFill>
                <a:latin typeface="Liberation Sans Narrow"/>
                <a:cs typeface="Liberation Sans Narrow"/>
              </a:rPr>
              <a:t>pro</a:t>
            </a:r>
            <a:r>
              <a:rPr sz="1700" spc="30" dirty="0">
                <a:solidFill>
                  <a:srgbClr val="FFFFFF"/>
                </a:solidFill>
                <a:latin typeface="Liberation Sans Narrow"/>
                <a:cs typeface="Liberation Sans Narrow"/>
              </a:rPr>
              <a:t>c</a:t>
            </a:r>
            <a:r>
              <a:rPr sz="1700" spc="25" dirty="0">
                <a:solidFill>
                  <a:srgbClr val="FFFFFF"/>
                </a:solidFill>
                <a:latin typeface="Liberation Sans Narrow"/>
                <a:cs typeface="Liberation Sans Narrow"/>
              </a:rPr>
              <a:t>e</a:t>
            </a:r>
            <a:r>
              <a:rPr sz="1700" spc="30" dirty="0">
                <a:solidFill>
                  <a:srgbClr val="FFFFFF"/>
                </a:solidFill>
                <a:latin typeface="Liberation Sans Narrow"/>
                <a:cs typeface="Liberation Sans Narrow"/>
              </a:rPr>
              <a:t>ss</a:t>
            </a:r>
            <a:r>
              <a:rPr sz="1700" spc="25" dirty="0">
                <a:solidFill>
                  <a:srgbClr val="FFFFFF"/>
                </a:solidFill>
                <a:latin typeface="Liberation Sans Narrow"/>
                <a:cs typeface="Liberation Sans Narrow"/>
              </a:rPr>
              <a:t>o</a:t>
            </a:r>
            <a:r>
              <a:rPr sz="1700" spc="-50" dirty="0">
                <a:solidFill>
                  <a:srgbClr val="FFFFFF"/>
                </a:solidFill>
                <a:latin typeface="Liberation Sans Narrow"/>
                <a:cs typeface="Liberation Sans Narrow"/>
              </a:rPr>
              <a:t>r</a:t>
            </a:r>
            <a:r>
              <a:rPr sz="1700" dirty="0">
                <a:solidFill>
                  <a:srgbClr val="FFFFFF"/>
                </a:solidFill>
                <a:latin typeface="Liberation Sans Narrow"/>
                <a:cs typeface="Liberation Sans Narrow"/>
              </a:rPr>
              <a:t>.</a:t>
            </a:r>
            <a:endParaRPr sz="1700" dirty="0">
              <a:solidFill>
                <a:prstClr val="black"/>
              </a:solidFill>
              <a:latin typeface="Liberation Sans Narrow"/>
              <a:cs typeface="Liberation Sans Narrow"/>
            </a:endParaRPr>
          </a:p>
          <a:p>
            <a:pPr marL="355600" indent="-342900">
              <a:lnSpc>
                <a:spcPts val="1019"/>
              </a:lnSpc>
              <a:buClr>
                <a:srgbClr val="DC9E1F"/>
              </a:buClr>
              <a:buFont typeface="Arial"/>
              <a:buChar char="•"/>
              <a:tabLst>
                <a:tab pos="355600" algn="l"/>
                <a:tab pos="356235" algn="l"/>
              </a:tabLst>
            </a:pPr>
            <a:r>
              <a:rPr sz="1700" spc="20" dirty="0">
                <a:solidFill>
                  <a:srgbClr val="FFFFFF"/>
                </a:solidFill>
                <a:latin typeface="Liberation Sans Narrow"/>
                <a:cs typeface="Liberation Sans Narrow"/>
              </a:rPr>
              <a:t>The </a:t>
            </a:r>
            <a:r>
              <a:rPr sz="1700" spc="25" dirty="0">
                <a:solidFill>
                  <a:srgbClr val="FFFF00"/>
                </a:solidFill>
                <a:latin typeface="Liberation Sans Narrow"/>
                <a:cs typeface="Liberation Sans Narrow"/>
              </a:rPr>
              <a:t>processor field </a:t>
            </a:r>
            <a:r>
              <a:rPr sz="1700" spc="20" dirty="0">
                <a:solidFill>
                  <a:srgbClr val="FFFF00"/>
                </a:solidFill>
                <a:latin typeface="Liberation Sans Narrow"/>
                <a:cs typeface="Liberation Sans Narrow"/>
              </a:rPr>
              <a:t>(PS) </a:t>
            </a:r>
            <a:r>
              <a:rPr sz="1700" spc="25" dirty="0">
                <a:solidFill>
                  <a:srgbClr val="FFFFFF"/>
                </a:solidFill>
                <a:latin typeface="Liberation Sans Narrow"/>
                <a:cs typeface="Liberation Sans Narrow"/>
              </a:rPr>
              <a:t>control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operations </a:t>
            </a:r>
            <a:r>
              <a:rPr sz="1700" spc="15" dirty="0">
                <a:solidFill>
                  <a:srgbClr val="FFFFFF"/>
                </a:solidFill>
                <a:latin typeface="Liberation Sans Narrow"/>
                <a:cs typeface="Liberation Sans Narrow"/>
              </a:rPr>
              <a:t>in </a:t>
            </a:r>
            <a:r>
              <a:rPr sz="1700" spc="20" dirty="0">
                <a:solidFill>
                  <a:srgbClr val="FFFFFF"/>
                </a:solidFill>
                <a:latin typeface="Liberation Sans Narrow"/>
                <a:cs typeface="Liberation Sans Narrow"/>
              </a:rPr>
              <a:t>the </a:t>
            </a:r>
            <a:r>
              <a:rPr sz="1700" spc="25" dirty="0">
                <a:solidFill>
                  <a:srgbClr val="FFFFFF"/>
                </a:solidFill>
                <a:latin typeface="Liberation Sans Narrow"/>
                <a:cs typeface="Liberation Sans Narrow"/>
              </a:rPr>
              <a:t>data processor</a:t>
            </a:r>
            <a:r>
              <a:rPr sz="1700" spc="165" dirty="0">
                <a:solidFill>
                  <a:srgbClr val="FFFFFF"/>
                </a:solidFill>
                <a:latin typeface="Liberation Sans Narrow"/>
                <a:cs typeface="Liberation Sans Narrow"/>
              </a:rPr>
              <a:t> </a:t>
            </a:r>
            <a:r>
              <a:rPr sz="1700" spc="25" dirty="0">
                <a:solidFill>
                  <a:srgbClr val="FFFFFF"/>
                </a:solidFill>
                <a:latin typeface="Liberation Sans Narrow"/>
                <a:cs typeface="Liberation Sans Narrow"/>
              </a:rPr>
              <a:t>unit.</a:t>
            </a:r>
            <a:endParaRPr sz="1700" dirty="0">
              <a:solidFill>
                <a:prstClr val="black"/>
              </a:solidFill>
              <a:latin typeface="Liberation Sans Narrow"/>
              <a:cs typeface="Liberation Sans Narrow"/>
            </a:endParaRPr>
          </a:p>
        </p:txBody>
      </p:sp>
    </p:spTree>
    <p:extLst>
      <p:ext uri="{BB962C8B-B14F-4D97-AF65-F5344CB8AC3E}">
        <p14:creationId xmlns:p14="http://schemas.microsoft.com/office/powerpoint/2010/main" val="3292180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0C0"/>
                </a:solidFill>
              </a:rPr>
              <a:t>Microprogrammed</a:t>
            </a:r>
            <a:r>
              <a:rPr lang="en-US" dirty="0">
                <a:solidFill>
                  <a:srgbClr val="0070C0"/>
                </a:solidFill>
              </a:rPr>
              <a:t> computer organization(contd</a:t>
            </a:r>
            <a:r>
              <a:rPr lang="en-US" dirty="0"/>
              <a:t>..)</a:t>
            </a:r>
          </a:p>
        </p:txBody>
      </p:sp>
      <p:sp>
        <p:nvSpPr>
          <p:cNvPr id="3" name="Content Placeholder 2"/>
          <p:cNvSpPr>
            <a:spLocks noGrp="1"/>
          </p:cNvSpPr>
          <p:nvPr>
            <p:ph idx="1"/>
          </p:nvPr>
        </p:nvSpPr>
        <p:spPr/>
        <p:txBody>
          <a:bodyPr/>
          <a:lstStyle/>
          <a:p>
            <a:r>
              <a:rPr lang="en-US" dirty="0"/>
              <a:t>An instruction extracted from memory during fetch cycle goes into the instruction register.</a:t>
            </a:r>
          </a:p>
          <a:p>
            <a:r>
              <a:rPr lang="en-US" dirty="0"/>
              <a:t>The </a:t>
            </a:r>
            <a:r>
              <a:rPr lang="en-US" dirty="0">
                <a:solidFill>
                  <a:srgbClr val="FF0000"/>
                </a:solidFill>
              </a:rPr>
              <a:t>instruction code bits </a:t>
            </a:r>
            <a:r>
              <a:rPr lang="en-US" dirty="0"/>
              <a:t>in the IR specify </a:t>
            </a:r>
            <a:r>
              <a:rPr lang="en-US" dirty="0" err="1">
                <a:solidFill>
                  <a:srgbClr val="FF0000"/>
                </a:solidFill>
              </a:rPr>
              <a:t>macrooperation</a:t>
            </a:r>
            <a:r>
              <a:rPr lang="en-US" dirty="0">
                <a:solidFill>
                  <a:srgbClr val="FF0000"/>
                </a:solidFill>
              </a:rPr>
              <a:t> for control memory.</a:t>
            </a:r>
            <a:endParaRPr lang="en-US" dirty="0">
              <a:solidFill>
                <a:schemeClr val="tx1">
                  <a:lumMod val="95000"/>
                  <a:lumOff val="5000"/>
                </a:schemeClr>
              </a:solidFill>
            </a:endParaRPr>
          </a:p>
          <a:p>
            <a:r>
              <a:rPr lang="en-US" dirty="0">
                <a:solidFill>
                  <a:srgbClr val="FF0000"/>
                </a:solidFill>
              </a:rPr>
              <a:t>Code transformation </a:t>
            </a:r>
            <a:r>
              <a:rPr lang="en-US" dirty="0">
                <a:solidFill>
                  <a:schemeClr val="tx1">
                    <a:lumMod val="95000"/>
                    <a:lumOff val="5000"/>
                  </a:schemeClr>
                </a:solidFill>
              </a:rPr>
              <a:t>converts the </a:t>
            </a:r>
            <a:r>
              <a:rPr lang="en-US" dirty="0">
                <a:solidFill>
                  <a:srgbClr val="FF0000"/>
                </a:solidFill>
              </a:rPr>
              <a:t>operational code bits </a:t>
            </a:r>
            <a:r>
              <a:rPr lang="en-US" dirty="0">
                <a:solidFill>
                  <a:schemeClr val="tx1">
                    <a:lumMod val="95000"/>
                    <a:lumOff val="5000"/>
                  </a:schemeClr>
                </a:solidFill>
              </a:rPr>
              <a:t>of an instruction to </a:t>
            </a:r>
            <a:r>
              <a:rPr lang="en-US" dirty="0">
                <a:solidFill>
                  <a:srgbClr val="FF0000"/>
                </a:solidFill>
              </a:rPr>
              <a:t>starting address for the control memory</a:t>
            </a:r>
            <a:r>
              <a:rPr lang="en-US" dirty="0">
                <a:solidFill>
                  <a:schemeClr val="tx1">
                    <a:lumMod val="95000"/>
                    <a:lumOff val="5000"/>
                  </a:schemeClr>
                </a:solidFill>
              </a:rPr>
              <a:t>.</a:t>
            </a:r>
          </a:p>
          <a:p>
            <a:r>
              <a:rPr lang="en-US" dirty="0">
                <a:solidFill>
                  <a:schemeClr val="tx1">
                    <a:lumMod val="95000"/>
                    <a:lumOff val="5000"/>
                  </a:schemeClr>
                </a:solidFill>
              </a:rPr>
              <a:t>Code transformation consists of a </a:t>
            </a:r>
            <a:r>
              <a:rPr lang="en-US" dirty="0">
                <a:solidFill>
                  <a:srgbClr val="FF0000"/>
                </a:solidFill>
              </a:rPr>
              <a:t>mapping </a:t>
            </a:r>
            <a:r>
              <a:rPr lang="en-US" dirty="0" err="1">
                <a:solidFill>
                  <a:srgbClr val="FF0000"/>
                </a:solidFill>
              </a:rPr>
              <a:t>function</a:t>
            </a:r>
            <a:r>
              <a:rPr lang="en-US" dirty="0" err="1">
                <a:solidFill>
                  <a:schemeClr val="tx1">
                    <a:lumMod val="95000"/>
                    <a:lumOff val="5000"/>
                  </a:schemeClr>
                </a:solidFill>
              </a:rPr>
              <a:t>,the</a:t>
            </a:r>
            <a:r>
              <a:rPr lang="en-US" dirty="0">
                <a:solidFill>
                  <a:schemeClr val="tx1">
                    <a:lumMod val="95000"/>
                    <a:lumOff val="5000"/>
                  </a:schemeClr>
                </a:solidFill>
              </a:rPr>
              <a:t> address generated by the mapping function is applied to </a:t>
            </a:r>
            <a:r>
              <a:rPr lang="en-US" dirty="0">
                <a:solidFill>
                  <a:srgbClr val="FF0000"/>
                </a:solidFill>
              </a:rPr>
              <a:t>EXA input of the </a:t>
            </a:r>
            <a:r>
              <a:rPr lang="en-US" dirty="0" err="1">
                <a:solidFill>
                  <a:srgbClr val="FF0000"/>
                </a:solidFill>
              </a:rPr>
              <a:t>sequnencer</a:t>
            </a:r>
            <a:r>
              <a:rPr lang="en-US" dirty="0">
                <a:solidFill>
                  <a:srgbClr val="FF0000"/>
                </a:solidFill>
              </a:rPr>
              <a:t>.</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53</a:t>
            </a:fld>
            <a:endParaRPr lang="en-US" dirty="0"/>
          </a:p>
        </p:txBody>
      </p:sp>
    </p:spTree>
    <p:extLst>
      <p:ext uri="{BB962C8B-B14F-4D97-AF65-F5344CB8AC3E}">
        <p14:creationId xmlns:p14="http://schemas.microsoft.com/office/powerpoint/2010/main" val="266865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r>
              <a:rPr lang="en-US" dirty="0" err="1"/>
              <a:t>Microprogram</a:t>
            </a:r>
            <a:r>
              <a:rPr lang="en-US" dirty="0"/>
              <a:t> sequencer</a:t>
            </a:r>
          </a:p>
        </p:txBody>
      </p:sp>
      <p:sp>
        <p:nvSpPr>
          <p:cNvPr id="3" name="Content Placeholder 2"/>
          <p:cNvSpPr>
            <a:spLocks noGrp="1"/>
          </p:cNvSpPr>
          <p:nvPr>
            <p:ph idx="1"/>
          </p:nvPr>
        </p:nvSpPr>
        <p:spPr/>
        <p:txBody>
          <a:bodyPr/>
          <a:lstStyle/>
          <a:p>
            <a:r>
              <a:rPr lang="en-US" dirty="0"/>
              <a:t>The basic components of a micro-programmed control unit are the </a:t>
            </a:r>
            <a:r>
              <a:rPr lang="en-US" dirty="0">
                <a:solidFill>
                  <a:srgbClr val="FF0000"/>
                </a:solidFill>
              </a:rPr>
              <a:t>control memory and the circuits that select the next address. </a:t>
            </a:r>
            <a:r>
              <a:rPr lang="en-US" dirty="0"/>
              <a:t>The</a:t>
            </a:r>
            <a:r>
              <a:rPr lang="en-US" dirty="0">
                <a:solidFill>
                  <a:srgbClr val="FF0000"/>
                </a:solidFill>
              </a:rPr>
              <a:t> </a:t>
            </a:r>
            <a:r>
              <a:rPr lang="en-US" dirty="0">
                <a:solidFill>
                  <a:schemeClr val="accent2">
                    <a:lumMod val="75000"/>
                  </a:schemeClr>
                </a:solidFill>
              </a:rPr>
              <a:t>address selection part is called </a:t>
            </a:r>
            <a:r>
              <a:rPr lang="en-US" dirty="0" err="1">
                <a:solidFill>
                  <a:schemeClr val="accent2">
                    <a:lumMod val="75000"/>
                  </a:schemeClr>
                </a:solidFill>
              </a:rPr>
              <a:t>microprogram</a:t>
            </a:r>
            <a:r>
              <a:rPr lang="en-US" dirty="0">
                <a:solidFill>
                  <a:schemeClr val="accent2">
                    <a:lumMod val="75000"/>
                  </a:schemeClr>
                </a:solidFill>
              </a:rPr>
              <a:t> sequencer.</a:t>
            </a:r>
          </a:p>
          <a:p>
            <a:r>
              <a:rPr lang="en-US" dirty="0"/>
              <a:t>The purpose of a </a:t>
            </a:r>
            <a:r>
              <a:rPr lang="en-US" dirty="0" err="1"/>
              <a:t>microprogram</a:t>
            </a:r>
            <a:r>
              <a:rPr lang="en-US" dirty="0"/>
              <a:t> sequencer is to present an </a:t>
            </a:r>
            <a:r>
              <a:rPr lang="en-US" dirty="0">
                <a:solidFill>
                  <a:srgbClr val="FF0000"/>
                </a:solidFill>
              </a:rPr>
              <a:t>address to the control memory </a:t>
            </a:r>
            <a:r>
              <a:rPr lang="en-US" dirty="0"/>
              <a:t>so that the microinstruction may be read and executed.</a:t>
            </a:r>
          </a:p>
          <a:p>
            <a:r>
              <a:rPr lang="en-US" dirty="0"/>
              <a:t>The </a:t>
            </a:r>
            <a:r>
              <a:rPr lang="en-US" dirty="0">
                <a:solidFill>
                  <a:srgbClr val="C00000"/>
                </a:solidFill>
              </a:rPr>
              <a:t>next address logic </a:t>
            </a:r>
            <a:r>
              <a:rPr lang="en-US" dirty="0"/>
              <a:t>of the sequencer determines the </a:t>
            </a:r>
            <a:r>
              <a:rPr lang="en-US" dirty="0">
                <a:solidFill>
                  <a:srgbClr val="C00000"/>
                </a:solidFill>
              </a:rPr>
              <a:t>specific address source to be loaded into the control address register</a:t>
            </a:r>
            <a:r>
              <a:rPr lang="en-US" dirty="0"/>
              <a:t>.</a:t>
            </a:r>
          </a:p>
          <a:p>
            <a:r>
              <a:rPr lang="en-US" dirty="0"/>
              <a:t>The choice of the address source  is guided by the next </a:t>
            </a:r>
            <a:r>
              <a:rPr lang="en-US" dirty="0">
                <a:solidFill>
                  <a:srgbClr val="FF0000"/>
                </a:solidFill>
              </a:rPr>
              <a:t>address information bits </a:t>
            </a:r>
            <a:r>
              <a:rPr lang="en-US" dirty="0"/>
              <a:t>that the sequencer receives from present micro instruction.</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54</a:t>
            </a:fld>
            <a:endParaRPr lang="en-US" dirty="0"/>
          </a:p>
        </p:txBody>
      </p:sp>
    </p:spTree>
    <p:extLst>
      <p:ext uri="{BB962C8B-B14F-4D97-AF65-F5344CB8AC3E}">
        <p14:creationId xmlns:p14="http://schemas.microsoft.com/office/powerpoint/2010/main" val="1881753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Microinstruction code format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5532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039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of </a:t>
            </a:r>
            <a:r>
              <a:rPr lang="en-US" dirty="0" err="1"/>
              <a:t>microprogram</a:t>
            </a:r>
            <a:r>
              <a:rPr lang="en-US" dirty="0"/>
              <a:t> sequencer</a:t>
            </a:r>
          </a:p>
        </p:txBody>
      </p:sp>
      <p:sp>
        <p:nvSpPr>
          <p:cNvPr id="3" name="Content Placeholder 2"/>
          <p:cNvSpPr>
            <a:spLocks noGrp="1"/>
          </p:cNvSpPr>
          <p:nvPr>
            <p:ph idx="1"/>
          </p:nvPr>
        </p:nvSpPr>
        <p:spPr>
          <a:xfrm>
            <a:off x="685800" y="1219200"/>
            <a:ext cx="7772400" cy="4900613"/>
          </a:xfrm>
        </p:spPr>
        <p:txBody>
          <a:bodyPr/>
          <a:lstStyle/>
          <a:p>
            <a:r>
              <a:rPr lang="en-US" dirty="0"/>
              <a:t>The task of </a:t>
            </a:r>
            <a:r>
              <a:rPr lang="en-US" dirty="0" err="1"/>
              <a:t>microprogram</a:t>
            </a:r>
            <a:r>
              <a:rPr lang="en-US" dirty="0"/>
              <a:t> sequencing is done by </a:t>
            </a:r>
            <a:r>
              <a:rPr lang="en-US" dirty="0" err="1"/>
              <a:t>microprogram</a:t>
            </a:r>
            <a:r>
              <a:rPr lang="en-US" dirty="0"/>
              <a:t> sequencer. </a:t>
            </a:r>
          </a:p>
          <a:p>
            <a:r>
              <a:rPr lang="en-US" dirty="0"/>
              <a:t>2 important factors must be considered while designing the </a:t>
            </a:r>
            <a:r>
              <a:rPr lang="en-US" dirty="0" err="1"/>
              <a:t>microprogram</a:t>
            </a:r>
            <a:r>
              <a:rPr lang="en-US" dirty="0"/>
              <a:t> sequencer: </a:t>
            </a:r>
          </a:p>
          <a:p>
            <a:pPr marL="0" indent="0">
              <a:buNone/>
            </a:pPr>
            <a:r>
              <a:rPr lang="en-US" dirty="0"/>
              <a:t>a) </a:t>
            </a:r>
            <a:r>
              <a:rPr lang="en-US" dirty="0">
                <a:solidFill>
                  <a:srgbClr val="FF0000"/>
                </a:solidFill>
              </a:rPr>
              <a:t>The size of the microinstruction b) The address generation time.</a:t>
            </a:r>
            <a:r>
              <a:rPr lang="en-US" dirty="0"/>
              <a:t> </a:t>
            </a:r>
          </a:p>
          <a:p>
            <a:pPr marL="0" indent="0">
              <a:buNone/>
            </a:pPr>
            <a:r>
              <a:rPr lang="en-US" dirty="0"/>
              <a:t>The size of the microinstruction should be minimum so that the size of control memory required to store microinstructions is also less. </a:t>
            </a:r>
            <a:r>
              <a:rPr lang="en-US" dirty="0">
                <a:solidFill>
                  <a:srgbClr val="FF0000"/>
                </a:solidFill>
              </a:rPr>
              <a:t>This reduces the cost of control memory</a:t>
            </a:r>
            <a:r>
              <a:rPr lang="en-US" dirty="0"/>
              <a:t>. </a:t>
            </a:r>
          </a:p>
          <a:p>
            <a:pPr marL="0" indent="0">
              <a:buNone/>
            </a:pPr>
            <a:r>
              <a:rPr lang="en-US" dirty="0"/>
              <a:t>With less address generation time, microinstruction can be executed in less time resulting better throughout. </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56</a:t>
            </a:fld>
            <a:endParaRPr lang="en-US" dirty="0"/>
          </a:p>
        </p:txBody>
      </p:sp>
    </p:spTree>
    <p:extLst>
      <p:ext uri="{BB962C8B-B14F-4D97-AF65-F5344CB8AC3E}">
        <p14:creationId xmlns:p14="http://schemas.microsoft.com/office/powerpoint/2010/main" val="3831351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of </a:t>
            </a:r>
            <a:r>
              <a:rPr lang="en-US" dirty="0" err="1"/>
              <a:t>microprogram</a:t>
            </a:r>
            <a:r>
              <a:rPr lang="en-US" dirty="0"/>
              <a:t> sequencer</a:t>
            </a:r>
          </a:p>
        </p:txBody>
      </p:sp>
      <p:sp>
        <p:nvSpPr>
          <p:cNvPr id="3" name="Content Placeholder 2"/>
          <p:cNvSpPr>
            <a:spLocks noGrp="1"/>
          </p:cNvSpPr>
          <p:nvPr>
            <p:ph idx="1"/>
          </p:nvPr>
        </p:nvSpPr>
        <p:spPr/>
        <p:txBody>
          <a:bodyPr/>
          <a:lstStyle/>
          <a:p>
            <a:r>
              <a:rPr lang="en-US" dirty="0"/>
              <a:t>A </a:t>
            </a:r>
            <a:r>
              <a:rPr lang="en-US" dirty="0" err="1"/>
              <a:t>microprogram</a:t>
            </a:r>
            <a:r>
              <a:rPr lang="en-US" dirty="0"/>
              <a:t> sequencer  inspects certain bits of the </a:t>
            </a:r>
            <a:r>
              <a:rPr lang="en-US" dirty="0" err="1"/>
              <a:t>microinstruction,from</a:t>
            </a:r>
            <a:r>
              <a:rPr lang="en-US" dirty="0"/>
              <a:t> which it determines the next address for the control memory.</a:t>
            </a:r>
          </a:p>
          <a:p>
            <a:r>
              <a:rPr lang="en-US" dirty="0"/>
              <a:t>A typical sequencer provides the following address sequencing capabilities:</a:t>
            </a:r>
          </a:p>
          <a:p>
            <a:pPr marL="0" indent="0">
              <a:buNone/>
            </a:pPr>
            <a:r>
              <a:rPr lang="en-US" dirty="0"/>
              <a:t>1.Increments the present address for control memory</a:t>
            </a:r>
          </a:p>
          <a:p>
            <a:pPr marL="0" indent="0">
              <a:buNone/>
            </a:pPr>
            <a:r>
              <a:rPr lang="en-US" dirty="0"/>
              <a:t>2.Branches to an address as specified by the address field of microinstruction</a:t>
            </a:r>
          </a:p>
          <a:p>
            <a:pPr marL="0" indent="0">
              <a:buNone/>
            </a:pPr>
            <a:r>
              <a:rPr lang="en-US" dirty="0"/>
              <a:t>3.Branches to a given address if specified status bit is equal to 1.</a:t>
            </a:r>
          </a:p>
          <a:p>
            <a:pPr marL="0" indent="0">
              <a:buNone/>
            </a:pPr>
            <a:r>
              <a:rPr lang="en-US" dirty="0"/>
              <a:t>4.Transfers control to a new address as specified by an external source.</a:t>
            </a:r>
          </a:p>
          <a:p>
            <a:pPr marL="0" indent="0">
              <a:buNone/>
            </a:pPr>
            <a:r>
              <a:rPr lang="en-US" dirty="0"/>
              <a:t>5.Has a facility for subroutine calls and returns.</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57</a:t>
            </a:fld>
            <a:endParaRPr lang="en-US" dirty="0"/>
          </a:p>
        </p:txBody>
      </p:sp>
    </p:spTree>
    <p:extLst>
      <p:ext uri="{BB962C8B-B14F-4D97-AF65-F5344CB8AC3E}">
        <p14:creationId xmlns:p14="http://schemas.microsoft.com/office/powerpoint/2010/main" val="309841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of </a:t>
            </a:r>
            <a:r>
              <a:rPr lang="en-US" dirty="0" err="1"/>
              <a:t>microprogram</a:t>
            </a:r>
            <a:r>
              <a:rPr lang="en-US" dirty="0"/>
              <a:t> sequencer</a:t>
            </a:r>
          </a:p>
        </p:txBody>
      </p:sp>
      <p:sp>
        <p:nvSpPr>
          <p:cNvPr id="3" name="Content Placeholder 2"/>
          <p:cNvSpPr>
            <a:spLocks noGrp="1"/>
          </p:cNvSpPr>
          <p:nvPr>
            <p:ph idx="1"/>
          </p:nvPr>
        </p:nvSpPr>
        <p:spPr>
          <a:xfrm>
            <a:off x="685800" y="1295400"/>
            <a:ext cx="7772400" cy="4900613"/>
          </a:xfrm>
        </p:spPr>
        <p:txBody>
          <a:bodyPr/>
          <a:lstStyle/>
          <a:p>
            <a:r>
              <a:rPr lang="en-US" dirty="0"/>
              <a:t>In most cases the microinstructions are read from the control memory in succession, which is accomplished by incrementing the address register for control memory.</a:t>
            </a:r>
          </a:p>
          <a:p>
            <a:r>
              <a:rPr lang="en-US" dirty="0"/>
              <a:t>In some cases, each microinstruction contains an address field even for sequential addresses, which eliminates the need to increment the CAR, coz the address field in each microinstruction specifies the address of next microinstruction.</a:t>
            </a:r>
          </a:p>
          <a:p>
            <a:r>
              <a:rPr lang="en-US" dirty="0"/>
              <a:t>Provision must be available for branching to an address out of normal sequence.</a:t>
            </a:r>
          </a:p>
          <a:p>
            <a:r>
              <a:rPr lang="en-US" dirty="0"/>
              <a:t>Control must be transferred to non sequential </a:t>
            </a:r>
            <a:r>
              <a:rPr lang="en-US" dirty="0" err="1"/>
              <a:t>microinstruction,thus</a:t>
            </a:r>
            <a:r>
              <a:rPr lang="en-US" dirty="0"/>
              <a:t> the sequencer must provide the capability for branching to any one of 2 </a:t>
            </a:r>
            <a:r>
              <a:rPr lang="en-US" dirty="0" err="1"/>
              <a:t>address,depending</a:t>
            </a:r>
            <a:r>
              <a:rPr lang="en-US" dirty="0"/>
              <a:t> on whether status bit is 0 or 1.</a:t>
            </a:r>
          </a:p>
          <a:p>
            <a:r>
              <a:rPr lang="en-US" dirty="0">
                <a:solidFill>
                  <a:srgbClr val="FF0000"/>
                </a:solidFill>
              </a:rPr>
              <a:t>Branch to the address specified by the address field of microinstruction if status bit=1 and to next address in sequence if status bit=0</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58</a:t>
            </a:fld>
            <a:endParaRPr lang="en-US" dirty="0"/>
          </a:p>
        </p:txBody>
      </p:sp>
    </p:spTree>
    <p:extLst>
      <p:ext uri="{BB962C8B-B14F-4D97-AF65-F5344CB8AC3E}">
        <p14:creationId xmlns:p14="http://schemas.microsoft.com/office/powerpoint/2010/main" val="1077363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Multiplexer that selects an address from 4 sources and routes it into CAR.</a:t>
            </a:r>
          </a:p>
          <a:p>
            <a:r>
              <a:rPr lang="en-US" dirty="0"/>
              <a:t>The output from CAR provides the address for control memory.</a:t>
            </a:r>
          </a:p>
          <a:p>
            <a:r>
              <a:rPr lang="en-US" dirty="0"/>
              <a:t>The contents of CAR are incremented and applied to multiplexer and to stack register file.</a:t>
            </a:r>
          </a:p>
          <a:p>
            <a:r>
              <a:rPr lang="en-US" dirty="0"/>
              <a:t>Inputs I0,I1,I2 specify the operation for the sequencer and input T is a test point for status bit.</a:t>
            </a:r>
          </a:p>
          <a:p>
            <a:r>
              <a:rPr lang="en-US" dirty="0"/>
              <a:t>The address register can be cleared to 0 to initialize the system and clock pulses synchronize the loading into the registers.</a:t>
            </a:r>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59</a:t>
            </a:fld>
            <a:endParaRPr lang="en-US" dirty="0"/>
          </a:p>
        </p:txBody>
      </p:sp>
    </p:spTree>
    <p:extLst>
      <p:ext uri="{BB962C8B-B14F-4D97-AF65-F5344CB8AC3E}">
        <p14:creationId xmlns:p14="http://schemas.microsoft.com/office/powerpoint/2010/main" val="199322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Hardwired control</a:t>
            </a:r>
          </a:p>
        </p:txBody>
      </p:sp>
      <p:sp>
        <p:nvSpPr>
          <p:cNvPr id="3" name="Content Placeholder 2"/>
          <p:cNvSpPr>
            <a:spLocks noGrp="1"/>
          </p:cNvSpPr>
          <p:nvPr>
            <p:ph idx="1"/>
          </p:nvPr>
        </p:nvSpPr>
        <p:spPr/>
        <p:txBody>
          <a:bodyPr/>
          <a:lstStyle/>
          <a:p>
            <a:r>
              <a:rPr lang="en-US" sz="1600" dirty="0"/>
              <a:t>The required control signals are determined by</a:t>
            </a:r>
          </a:p>
          <a:p>
            <a:r>
              <a:rPr lang="en-US" sz="1600" dirty="0">
                <a:solidFill>
                  <a:srgbClr val="FF0000"/>
                </a:solidFill>
              </a:rPr>
              <a:t>Contents of the control step counter</a:t>
            </a:r>
          </a:p>
          <a:p>
            <a:r>
              <a:rPr lang="en-US" sz="1600" dirty="0">
                <a:solidFill>
                  <a:srgbClr val="FF0000"/>
                </a:solidFill>
              </a:rPr>
              <a:t>Contents of the instruction register</a:t>
            </a:r>
          </a:p>
          <a:p>
            <a:r>
              <a:rPr lang="en-US" sz="1600" dirty="0">
                <a:solidFill>
                  <a:srgbClr val="FF0000"/>
                </a:solidFill>
              </a:rPr>
              <a:t>Contents of the condition code flags</a:t>
            </a:r>
          </a:p>
          <a:p>
            <a:r>
              <a:rPr lang="en-US" sz="1600" dirty="0">
                <a:solidFill>
                  <a:srgbClr val="FF0000"/>
                </a:solidFill>
              </a:rPr>
              <a:t>External input signals(MFC) &amp; interrupt requests</a:t>
            </a:r>
            <a:r>
              <a:rPr lang="en-US" sz="1600" dirty="0"/>
              <a:t>.</a:t>
            </a:r>
          </a:p>
          <a:p>
            <a:r>
              <a:rPr lang="en-US" sz="1600" dirty="0"/>
              <a:t> </a:t>
            </a:r>
            <a:r>
              <a:rPr lang="en-US" sz="1600" b="1" dirty="0"/>
              <a:t>Decoder/Encoder Block </a:t>
            </a:r>
            <a:r>
              <a:rPr lang="en-US" sz="1600" dirty="0"/>
              <a:t>is a combinational-circuit that generates required control-outputs depending on state of all </a:t>
            </a:r>
            <a:r>
              <a:rPr lang="en-US" dirty="0"/>
              <a:t>its inputs.</a:t>
            </a:r>
          </a:p>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6</a:t>
            </a:fld>
            <a:endParaRPr lang="en-US" dirty="0"/>
          </a:p>
        </p:txBody>
      </p:sp>
      <p:pic>
        <p:nvPicPr>
          <p:cNvPr id="3074" name="Picture 2"/>
          <p:cNvPicPr>
            <a:picLocks noChangeAspect="1" noChangeArrowheads="1"/>
          </p:cNvPicPr>
          <p:nvPr/>
        </p:nvPicPr>
        <p:blipFill>
          <a:blip r:embed="rId2">
            <a:lum bright="23000" contrast="-40000"/>
            <a:extLst>
              <a:ext uri="{28A0092B-C50C-407E-A947-70E740481C1C}">
                <a14:useLocalDpi xmlns:a14="http://schemas.microsoft.com/office/drawing/2010/main" val="0"/>
              </a:ext>
            </a:extLst>
          </a:blip>
          <a:srcRect/>
          <a:stretch>
            <a:fillRect/>
          </a:stretch>
        </p:blipFill>
        <p:spPr bwMode="auto">
          <a:xfrm>
            <a:off x="1010477" y="3429000"/>
            <a:ext cx="708659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123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flipH="1" flipV="1">
            <a:off x="2874914" y="-360317"/>
            <a:ext cx="3165571" cy="7239000"/>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60</a:t>
            </a:fld>
            <a:endParaRPr lang="en-US" dirty="0"/>
          </a:p>
        </p:txBody>
      </p:sp>
    </p:spTree>
    <p:extLst>
      <p:ext uri="{BB962C8B-B14F-4D97-AF65-F5344CB8AC3E}">
        <p14:creationId xmlns:p14="http://schemas.microsoft.com/office/powerpoint/2010/main" val="3856921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flipH="1" flipV="1">
            <a:off x="2209802" y="-152402"/>
            <a:ext cx="4724399" cy="7772401"/>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61</a:t>
            </a:fld>
            <a:endParaRPr lang="en-US" dirty="0"/>
          </a:p>
        </p:txBody>
      </p:sp>
    </p:spTree>
    <p:extLst>
      <p:ext uri="{BB962C8B-B14F-4D97-AF65-F5344CB8AC3E}">
        <p14:creationId xmlns:p14="http://schemas.microsoft.com/office/powerpoint/2010/main" val="3552006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and pop stack operations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286001" y="228599"/>
            <a:ext cx="4038600" cy="7086602"/>
          </a:xfrm>
        </p:spPr>
      </p:pic>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62</a:t>
            </a:fld>
            <a:endParaRPr lang="en-US" dirty="0"/>
          </a:p>
        </p:txBody>
      </p:sp>
    </p:spTree>
    <p:extLst>
      <p:ext uri="{BB962C8B-B14F-4D97-AF65-F5344CB8AC3E}">
        <p14:creationId xmlns:p14="http://schemas.microsoft.com/office/powerpoint/2010/main" val="396247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decoding &amp; encoding functions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7</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04924"/>
            <a:ext cx="8991599"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49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Hardwired control</a:t>
            </a:r>
          </a:p>
        </p:txBody>
      </p:sp>
      <p:sp>
        <p:nvSpPr>
          <p:cNvPr id="3" name="Content Placeholder 2"/>
          <p:cNvSpPr>
            <a:spLocks noGrp="1"/>
          </p:cNvSpPr>
          <p:nvPr>
            <p:ph idx="1"/>
          </p:nvPr>
        </p:nvSpPr>
        <p:spPr/>
        <p:txBody>
          <a:bodyPr/>
          <a:lstStyle/>
          <a:p>
            <a:r>
              <a:rPr lang="en-US" b="1" dirty="0"/>
              <a:t>Instruction Decoder</a:t>
            </a:r>
          </a:p>
          <a:p>
            <a:pPr marL="0" indent="0">
              <a:buNone/>
            </a:pPr>
            <a:r>
              <a:rPr lang="en-US" dirty="0"/>
              <a:t> It decodes the instruction loaded in the IR.</a:t>
            </a:r>
          </a:p>
          <a:p>
            <a:pPr marL="0" indent="0">
              <a:buNone/>
            </a:pPr>
            <a:r>
              <a:rPr lang="en-US" dirty="0"/>
              <a:t> It consists of a separate output-lines INS1 through </a:t>
            </a:r>
            <a:r>
              <a:rPr lang="en-US" dirty="0" err="1"/>
              <a:t>INSm</a:t>
            </a:r>
            <a:r>
              <a:rPr lang="en-US" dirty="0"/>
              <a:t> for each machine instruction.</a:t>
            </a:r>
          </a:p>
          <a:p>
            <a:pPr marL="0" indent="0">
              <a:buNone/>
            </a:pPr>
            <a:r>
              <a:rPr lang="en-US" dirty="0"/>
              <a:t> According to code in the IR, one of the output-lines INS1 through </a:t>
            </a:r>
            <a:r>
              <a:rPr lang="en-US" dirty="0" err="1"/>
              <a:t>INSm</a:t>
            </a:r>
            <a:r>
              <a:rPr lang="en-US" dirty="0"/>
              <a:t> is set to 1, and all other lines are set to 0.</a:t>
            </a:r>
          </a:p>
          <a:p>
            <a:pPr marL="0" indent="0">
              <a:buNone/>
            </a:pPr>
            <a:endParaRPr lang="en-US" dirty="0"/>
          </a:p>
          <a:p>
            <a:pPr marL="0" indent="0">
              <a:buNone/>
            </a:pPr>
            <a:r>
              <a:rPr lang="en-US" b="1" dirty="0"/>
              <a:t>Step-Decoder </a:t>
            </a:r>
            <a:r>
              <a:rPr lang="en-US" dirty="0"/>
              <a:t>provides a separate signal line for each step, or time slot, in the control sequence.</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8</a:t>
            </a:fld>
            <a:endParaRPr lang="en-US" dirty="0"/>
          </a:p>
        </p:txBody>
      </p:sp>
    </p:spTree>
    <p:extLst>
      <p:ext uri="{BB962C8B-B14F-4D97-AF65-F5344CB8AC3E}">
        <p14:creationId xmlns:p14="http://schemas.microsoft.com/office/powerpoint/2010/main" val="377152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Hardwired control</a:t>
            </a:r>
          </a:p>
        </p:txBody>
      </p:sp>
      <p:sp>
        <p:nvSpPr>
          <p:cNvPr id="3" name="Content Placeholder 2"/>
          <p:cNvSpPr>
            <a:spLocks noGrp="1"/>
          </p:cNvSpPr>
          <p:nvPr>
            <p:ph idx="1"/>
          </p:nvPr>
        </p:nvSpPr>
        <p:spPr/>
        <p:txBody>
          <a:bodyPr/>
          <a:lstStyle/>
          <a:p>
            <a:r>
              <a:rPr lang="en-US" b="1" dirty="0"/>
              <a:t>Encoder</a:t>
            </a:r>
          </a:p>
          <a:p>
            <a:pPr marL="0" indent="0">
              <a:buNone/>
            </a:pPr>
            <a:r>
              <a:rPr lang="en-US" dirty="0"/>
              <a:t> It gets the input from instruction decoder, step decoder, external inputs and condition codes.</a:t>
            </a:r>
          </a:p>
          <a:p>
            <a:pPr marL="0" indent="0">
              <a:buNone/>
            </a:pPr>
            <a:r>
              <a:rPr lang="en-US" dirty="0"/>
              <a:t> It uses all these inputs to generate individual control-signals: Yin, </a:t>
            </a:r>
            <a:r>
              <a:rPr lang="en-US" dirty="0" err="1"/>
              <a:t>PCout</a:t>
            </a:r>
            <a:r>
              <a:rPr lang="en-US" dirty="0"/>
              <a:t>, Add, End and so on.</a:t>
            </a:r>
          </a:p>
          <a:p>
            <a:r>
              <a:rPr lang="fr-FR" dirty="0"/>
              <a:t>For </a:t>
            </a:r>
            <a:r>
              <a:rPr lang="fr-FR" dirty="0" err="1"/>
              <a:t>example</a:t>
            </a:r>
            <a:r>
              <a:rPr lang="fr-FR" dirty="0"/>
              <a:t> (Figure 7.12), </a:t>
            </a:r>
            <a:r>
              <a:rPr lang="fr-FR" i="1" dirty="0"/>
              <a:t>Zin=T1+T6.ADD+T4.BR</a:t>
            </a:r>
          </a:p>
          <a:p>
            <a:pPr marL="0" indent="0">
              <a:buNone/>
            </a:pPr>
            <a:r>
              <a:rPr lang="en-US" dirty="0"/>
              <a:t>This signal is asserted during time-slot T1 for all instructions.</a:t>
            </a:r>
          </a:p>
          <a:p>
            <a:pPr marL="0" indent="0">
              <a:buNone/>
            </a:pPr>
            <a:r>
              <a:rPr lang="en-US" dirty="0"/>
              <a:t>during T6 for an Add instruction.</a:t>
            </a:r>
          </a:p>
          <a:p>
            <a:pPr marL="0" indent="0">
              <a:buNone/>
            </a:pPr>
            <a:r>
              <a:rPr lang="en-US" dirty="0"/>
              <a:t>during T4 for unconditional branch instruction</a:t>
            </a:r>
          </a:p>
          <a:p>
            <a:r>
              <a:rPr lang="en-US" dirty="0"/>
              <a:t>When </a:t>
            </a:r>
            <a:r>
              <a:rPr lang="en-US" b="1" dirty="0"/>
              <a:t>RUN</a:t>
            </a:r>
            <a:r>
              <a:rPr lang="en-US" dirty="0"/>
              <a:t>=1, counter is incremented by 1 at the end of every clock cycle.</a:t>
            </a:r>
          </a:p>
          <a:p>
            <a:r>
              <a:rPr lang="en-US" dirty="0"/>
              <a:t>When RUN=0, counter stops counting.(</a:t>
            </a:r>
            <a:r>
              <a:rPr lang="en-US" dirty="0" err="1"/>
              <a:t>wmfc</a:t>
            </a:r>
            <a:r>
              <a:rPr lang="en-US" dirty="0"/>
              <a:t>)</a:t>
            </a:r>
          </a:p>
          <a:p>
            <a:r>
              <a:rPr lang="en-US" dirty="0"/>
              <a:t>After execution of each instruction, </a:t>
            </a:r>
            <a:r>
              <a:rPr lang="en-US" b="1" dirty="0"/>
              <a:t>end </a:t>
            </a:r>
            <a:r>
              <a:rPr lang="en-US" dirty="0"/>
              <a:t>signal is generated. End signal resets step counter.</a:t>
            </a:r>
          </a:p>
          <a:p>
            <a:endParaRPr lang="en-US" dirty="0"/>
          </a:p>
        </p:txBody>
      </p:sp>
      <p:sp>
        <p:nvSpPr>
          <p:cNvPr id="4" name="Slide Number Placeholder 3"/>
          <p:cNvSpPr>
            <a:spLocks noGrp="1"/>
          </p:cNvSpPr>
          <p:nvPr>
            <p:ph type="sldNum" sz="quarter" idx="11"/>
          </p:nvPr>
        </p:nvSpPr>
        <p:spPr/>
        <p:txBody>
          <a:bodyPr/>
          <a:lstStyle/>
          <a:p>
            <a:pPr>
              <a:defRPr/>
            </a:pPr>
            <a:fld id="{8B7DAF4A-A537-4964-9760-C1F73530472B}" type="slidenum">
              <a:rPr lang="en-US" smtClean="0"/>
              <a:pPr>
                <a:defRPr/>
              </a:pPr>
              <a:t>9</a:t>
            </a:fld>
            <a:endParaRPr lang="en-US" dirty="0"/>
          </a:p>
        </p:txBody>
      </p:sp>
    </p:spTree>
    <p:extLst>
      <p:ext uri="{BB962C8B-B14F-4D97-AF65-F5344CB8AC3E}">
        <p14:creationId xmlns:p14="http://schemas.microsoft.com/office/powerpoint/2010/main" val="842787118"/>
      </p:ext>
    </p:extLst>
  </p:cSld>
  <p:clrMapOvr>
    <a:masterClrMapping/>
  </p:clrMapOvr>
</p:sld>
</file>

<file path=ppt/theme/theme1.xml><?xml version="1.0" encoding="utf-8"?>
<a:theme xmlns:a="http://schemas.openxmlformats.org/drawingml/2006/main" name="1_Blank Presentation">
  <a:themeElements>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7FCFD25AAC2394087E267FE6C84E3DB" ma:contentTypeVersion="4" ma:contentTypeDescription="Create a new document." ma:contentTypeScope="" ma:versionID="97130b0a59ff5eede9349b3bae1645e8">
  <xsd:schema xmlns:xsd="http://www.w3.org/2001/XMLSchema" xmlns:xs="http://www.w3.org/2001/XMLSchema" xmlns:p="http://schemas.microsoft.com/office/2006/metadata/properties" xmlns:ns2="99483168-1bdb-4f3d-8491-2e38f2e608c6" targetNamespace="http://schemas.microsoft.com/office/2006/metadata/properties" ma:root="true" ma:fieldsID="bf85b72a235f63ac56028679091ab24c" ns2:_="">
    <xsd:import namespace="99483168-1bdb-4f3d-8491-2e38f2e608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483168-1bdb-4f3d-8491-2e38f2e608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586AE1-C496-4E6A-82CC-55C24861446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834CF8-6C3F-4E20-A35D-D4BE11705B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483168-1bdb-4f3d-8491-2e38f2e608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7584DE-8049-467F-BB2C-6C0F3BBF1A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7527</TotalTime>
  <Words>3611</Words>
  <Application>Microsoft Office PowerPoint</Application>
  <PresentationFormat>On-screen Show (4:3)</PresentationFormat>
  <Paragraphs>502</Paragraphs>
  <Slides>62</Slides>
  <Notes>6</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1_Blank Presentation</vt:lpstr>
      <vt:lpstr>Office Theme</vt:lpstr>
      <vt:lpstr>Mod 4:Control logic design  </vt:lpstr>
      <vt:lpstr>COMPLETE PROCESSOR </vt:lpstr>
      <vt:lpstr>COMPLETE PROCESSOR</vt:lpstr>
      <vt:lpstr>CONTROL ORGANIZATION</vt:lpstr>
      <vt:lpstr>HARDWIRED CONTROL</vt:lpstr>
      <vt:lpstr>Hardwired control</vt:lpstr>
      <vt:lpstr>Separation of decoding &amp; encoding functions</vt:lpstr>
      <vt:lpstr>Hardwired control</vt:lpstr>
      <vt:lpstr>Hardwired control</vt:lpstr>
      <vt:lpstr>HARDWIRED CONTROL</vt:lpstr>
      <vt:lpstr>Design methods of hardwired control</vt:lpstr>
      <vt:lpstr>Design procedure of hardwired control</vt:lpstr>
      <vt:lpstr>Statement of problem</vt:lpstr>
      <vt:lpstr>Equipment configuration</vt:lpstr>
      <vt:lpstr>Derivation of algorithm</vt:lpstr>
      <vt:lpstr>Derivation Of algorithm</vt:lpstr>
      <vt:lpstr>Data processor Specification</vt:lpstr>
      <vt:lpstr>Data processor Specification</vt:lpstr>
      <vt:lpstr>Data processor specification</vt:lpstr>
      <vt:lpstr>Control State Diagram</vt:lpstr>
      <vt:lpstr>Control State diagram</vt:lpstr>
      <vt:lpstr>PLA METHOD Of CONTROL organization</vt:lpstr>
      <vt:lpstr>PLA METHOD</vt:lpstr>
      <vt:lpstr>PLA METHOD </vt:lpstr>
      <vt:lpstr>Micro programmed control: Overview</vt:lpstr>
      <vt:lpstr>Overview</vt:lpstr>
      <vt:lpstr>ORGANIZATION</vt:lpstr>
      <vt:lpstr>Overview</vt:lpstr>
      <vt:lpstr>Overview</vt:lpstr>
      <vt:lpstr>Modified organization with conditional branching</vt:lpstr>
      <vt:lpstr>WORKING</vt:lpstr>
      <vt:lpstr>Working</vt:lpstr>
      <vt:lpstr>Microinstructions</vt:lpstr>
      <vt:lpstr>Microinstructions(contd..)</vt:lpstr>
      <vt:lpstr>PowerPoint Presentation</vt:lpstr>
      <vt:lpstr>Vertical &amp; horizontal organization</vt:lpstr>
      <vt:lpstr>Difference between vertical &amp; horizontal organization</vt:lpstr>
      <vt:lpstr>Difference between hardwired &amp; microprogrammed control</vt:lpstr>
      <vt:lpstr>Microinstructions</vt:lpstr>
      <vt:lpstr>Vertical microinstructions</vt:lpstr>
      <vt:lpstr>Control of processor unit</vt:lpstr>
      <vt:lpstr>Control of processor unit</vt:lpstr>
      <vt:lpstr>Control of processor unit(contd…)</vt:lpstr>
      <vt:lpstr>Control of processor unit(contd…)</vt:lpstr>
      <vt:lpstr>PowerPoint Presentation</vt:lpstr>
      <vt:lpstr>Microprogrammed computer Organization</vt:lpstr>
      <vt:lpstr>MICRO PROGRAMMED COMPUTER  ORGANIZATION</vt:lpstr>
      <vt:lpstr>MICRO PROGRAMMED COMPUTER  ORGANIZATION</vt:lpstr>
      <vt:lpstr>MICRO PROGRAMMED COMPUTER  ORGANIZATION</vt:lpstr>
      <vt:lpstr>MICRO PROGRAMMED COMPUTER  ORGANIZATION</vt:lpstr>
      <vt:lpstr>MICRO PROGRAMMED COMPUTER  ORGANIZATION</vt:lpstr>
      <vt:lpstr>MICRO PROGRAMMED COMPUTER  ORGANIZATION</vt:lpstr>
      <vt:lpstr>Microprogrammed computer organization(contd..)</vt:lpstr>
      <vt:lpstr>Introduction: Microprogram sequencer</vt:lpstr>
      <vt:lpstr>Microinstruction code format</vt:lpstr>
      <vt:lpstr>Design of microprogram sequencer</vt:lpstr>
      <vt:lpstr>Design of microprogram sequencer</vt:lpstr>
      <vt:lpstr>Design of microprogram sequencer</vt:lpstr>
      <vt:lpstr>PowerPoint Presentation</vt:lpstr>
      <vt:lpstr>PowerPoint Presentation</vt:lpstr>
      <vt:lpstr>PowerPoint Presentation</vt:lpstr>
      <vt:lpstr>Push and pop stack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 2:Arithmetic Algorithms</dc:title>
  <dc:creator>RENJU LIJU</dc:creator>
  <cp:lastModifiedBy>pce-cse</cp:lastModifiedBy>
  <cp:revision>137</cp:revision>
  <dcterms:created xsi:type="dcterms:W3CDTF">2017-03-04T06:47:46Z</dcterms:created>
  <dcterms:modified xsi:type="dcterms:W3CDTF">2021-09-29T13:51:53Z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0x01010087FCFD25AAC2394087E267FE6C84E3DB</vt:lpwstr>
  </property>
</Properties>
</file>